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7" r:id="rId2"/>
    <p:sldMasterId id="2147483659" r:id="rId3"/>
  </p:sldMasterIdLst>
  <p:notesMasterIdLst>
    <p:notesMasterId r:id="rId49"/>
  </p:notesMasterIdLst>
  <p:sldIdLst>
    <p:sldId id="256" r:id="rId4"/>
    <p:sldId id="462" r:id="rId5"/>
    <p:sldId id="463" r:id="rId6"/>
    <p:sldId id="464" r:id="rId7"/>
    <p:sldId id="465" r:id="rId8"/>
    <p:sldId id="466" r:id="rId9"/>
    <p:sldId id="467" r:id="rId10"/>
    <p:sldId id="468" r:id="rId11"/>
    <p:sldId id="469" r:id="rId12"/>
    <p:sldId id="470" r:id="rId13"/>
    <p:sldId id="471" r:id="rId14"/>
    <p:sldId id="472" r:id="rId15"/>
    <p:sldId id="473" r:id="rId16"/>
    <p:sldId id="474" r:id="rId17"/>
    <p:sldId id="475" r:id="rId18"/>
    <p:sldId id="476" r:id="rId19"/>
    <p:sldId id="477" r:id="rId20"/>
    <p:sldId id="478" r:id="rId21"/>
    <p:sldId id="479" r:id="rId22"/>
    <p:sldId id="480" r:id="rId23"/>
    <p:sldId id="481" r:id="rId24"/>
    <p:sldId id="482" r:id="rId25"/>
    <p:sldId id="483" r:id="rId26"/>
    <p:sldId id="484" r:id="rId27"/>
    <p:sldId id="485" r:id="rId28"/>
    <p:sldId id="486" r:id="rId29"/>
    <p:sldId id="487"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Lst>
  <p:sldSz cx="9144000" cy="5143500" type="screen16x9"/>
  <p:notesSz cx="6797675" cy="9926638"/>
  <p:defaultTex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79B5"/>
    <a:srgbClr val="0FA8D8"/>
    <a:srgbClr val="FFFFFF"/>
    <a:srgbClr val="83511B"/>
    <a:srgbClr val="009900"/>
    <a:srgbClr val="CC3300"/>
    <a:srgbClr val="66CCFF"/>
    <a:srgbClr val="0952A3"/>
    <a:srgbClr val="6600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20" autoAdjust="0"/>
    <p:restoredTop sz="91499" autoAdjust="0"/>
  </p:normalViewPr>
  <p:slideViewPr>
    <p:cSldViewPr>
      <p:cViewPr>
        <p:scale>
          <a:sx n="75" d="100"/>
          <a:sy n="75" d="100"/>
        </p:scale>
        <p:origin x="-504" y="-360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u16983\Desktop\Elvis%20industry%20stats%20cumulative%20ord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ELevation FSDF - Monthly Orders</a:t>
            </a:r>
          </a:p>
        </c:rich>
      </c:tx>
      <c:layout/>
      <c:overlay val="0"/>
    </c:title>
    <c:autoTitleDeleted val="0"/>
    <c:plotArea>
      <c:layout>
        <c:manualLayout>
          <c:layoutTarget val="inner"/>
          <c:xMode val="edge"/>
          <c:yMode val="edge"/>
          <c:x val="9.6347297754148312E-2"/>
          <c:y val="0.1246830158201117"/>
          <c:w val="0.80253648868446859"/>
          <c:h val="0.59724045523721292"/>
        </c:manualLayout>
      </c:layout>
      <c:lineChart>
        <c:grouping val="standard"/>
        <c:varyColors val="0"/>
        <c:ser>
          <c:idx val="0"/>
          <c:order val="0"/>
          <c:tx>
            <c:strRef>
              <c:f>Sheet1!$D$1</c:f>
              <c:strCache>
                <c:ptCount val="1"/>
                <c:pt idx="0">
                  <c:v>Combined</c:v>
                </c:pt>
              </c:strCache>
            </c:strRef>
          </c:tx>
          <c:marker>
            <c:symbol val="none"/>
          </c:marker>
          <c:cat>
            <c:numRef>
              <c:f>Sheet1!$A$2:$A$28</c:f>
              <c:numCache>
                <c:formatCode>mmm\-yy</c:formatCode>
                <c:ptCount val="27"/>
                <c:pt idx="0">
                  <c:v>42401</c:v>
                </c:pt>
                <c:pt idx="1">
                  <c:v>42430</c:v>
                </c:pt>
                <c:pt idx="2">
                  <c:v>42461</c:v>
                </c:pt>
                <c:pt idx="3">
                  <c:v>42491</c:v>
                </c:pt>
                <c:pt idx="4">
                  <c:v>42522</c:v>
                </c:pt>
                <c:pt idx="5">
                  <c:v>42552</c:v>
                </c:pt>
                <c:pt idx="6">
                  <c:v>42583</c:v>
                </c:pt>
                <c:pt idx="7">
                  <c:v>42614</c:v>
                </c:pt>
                <c:pt idx="8">
                  <c:v>42644</c:v>
                </c:pt>
                <c:pt idx="9">
                  <c:v>42675</c:v>
                </c:pt>
                <c:pt idx="10">
                  <c:v>42705</c:v>
                </c:pt>
                <c:pt idx="11">
                  <c:v>42736</c:v>
                </c:pt>
                <c:pt idx="12">
                  <c:v>42767</c:v>
                </c:pt>
                <c:pt idx="13">
                  <c:v>42795</c:v>
                </c:pt>
                <c:pt idx="14">
                  <c:v>42826</c:v>
                </c:pt>
                <c:pt idx="15">
                  <c:v>42856</c:v>
                </c:pt>
                <c:pt idx="16">
                  <c:v>42887</c:v>
                </c:pt>
                <c:pt idx="17">
                  <c:v>42917</c:v>
                </c:pt>
                <c:pt idx="18">
                  <c:v>42948</c:v>
                </c:pt>
                <c:pt idx="19">
                  <c:v>42979</c:v>
                </c:pt>
                <c:pt idx="20">
                  <c:v>43009</c:v>
                </c:pt>
                <c:pt idx="21">
                  <c:v>43040</c:v>
                </c:pt>
                <c:pt idx="22">
                  <c:v>43070</c:v>
                </c:pt>
                <c:pt idx="23">
                  <c:v>43101</c:v>
                </c:pt>
                <c:pt idx="24">
                  <c:v>43132</c:v>
                </c:pt>
                <c:pt idx="25">
                  <c:v>43160</c:v>
                </c:pt>
                <c:pt idx="26">
                  <c:v>43191</c:v>
                </c:pt>
              </c:numCache>
            </c:numRef>
          </c:cat>
          <c:val>
            <c:numRef>
              <c:f>Sheet1!$D$2:$D$28</c:f>
              <c:numCache>
                <c:formatCode>General</c:formatCode>
                <c:ptCount val="27"/>
                <c:pt idx="0">
                  <c:v>2</c:v>
                </c:pt>
                <c:pt idx="1">
                  <c:v>202</c:v>
                </c:pt>
                <c:pt idx="2">
                  <c:v>447</c:v>
                </c:pt>
                <c:pt idx="3">
                  <c:v>680</c:v>
                </c:pt>
                <c:pt idx="4">
                  <c:v>955</c:v>
                </c:pt>
                <c:pt idx="5">
                  <c:v>956</c:v>
                </c:pt>
                <c:pt idx="6">
                  <c:v>1374</c:v>
                </c:pt>
                <c:pt idx="7">
                  <c:v>1447</c:v>
                </c:pt>
                <c:pt idx="8">
                  <c:v>1125</c:v>
                </c:pt>
                <c:pt idx="9">
                  <c:v>1080</c:v>
                </c:pt>
                <c:pt idx="10">
                  <c:v>1212</c:v>
                </c:pt>
                <c:pt idx="11">
                  <c:v>1276</c:v>
                </c:pt>
                <c:pt idx="12">
                  <c:v>1325</c:v>
                </c:pt>
                <c:pt idx="13">
                  <c:v>1639</c:v>
                </c:pt>
                <c:pt idx="14">
                  <c:v>1369</c:v>
                </c:pt>
                <c:pt idx="15">
                  <c:v>2223</c:v>
                </c:pt>
                <c:pt idx="16">
                  <c:v>1619</c:v>
                </c:pt>
                <c:pt idx="17">
                  <c:v>1827</c:v>
                </c:pt>
                <c:pt idx="18">
                  <c:v>2342</c:v>
                </c:pt>
                <c:pt idx="19">
                  <c:v>2283</c:v>
                </c:pt>
                <c:pt idx="20">
                  <c:v>2227</c:v>
                </c:pt>
                <c:pt idx="21">
                  <c:v>2158</c:v>
                </c:pt>
                <c:pt idx="22">
                  <c:v>1631</c:v>
                </c:pt>
                <c:pt idx="23">
                  <c:v>2558</c:v>
                </c:pt>
                <c:pt idx="24">
                  <c:v>3079</c:v>
                </c:pt>
                <c:pt idx="25">
                  <c:v>3769</c:v>
                </c:pt>
                <c:pt idx="26">
                  <c:v>3811</c:v>
                </c:pt>
              </c:numCache>
            </c:numRef>
          </c:val>
          <c:smooth val="0"/>
        </c:ser>
        <c:dLbls>
          <c:showLegendKey val="0"/>
          <c:showVal val="0"/>
          <c:showCatName val="0"/>
          <c:showSerName val="0"/>
          <c:showPercent val="0"/>
          <c:showBubbleSize val="0"/>
        </c:dLbls>
        <c:marker val="1"/>
        <c:smooth val="0"/>
        <c:axId val="55790592"/>
        <c:axId val="214094592"/>
      </c:lineChart>
      <c:dateAx>
        <c:axId val="55790592"/>
        <c:scaling>
          <c:orientation val="minMax"/>
        </c:scaling>
        <c:delete val="0"/>
        <c:axPos val="b"/>
        <c:numFmt formatCode="mmm\-yy" sourceLinked="1"/>
        <c:majorTickMark val="out"/>
        <c:minorTickMark val="none"/>
        <c:tickLblPos val="nextTo"/>
        <c:crossAx val="214094592"/>
        <c:crosses val="autoZero"/>
        <c:auto val="1"/>
        <c:lblOffset val="100"/>
        <c:baseTimeUnit val="months"/>
      </c:dateAx>
      <c:valAx>
        <c:axId val="214094592"/>
        <c:scaling>
          <c:orientation val="minMax"/>
        </c:scaling>
        <c:delete val="0"/>
        <c:axPos val="l"/>
        <c:majorGridlines/>
        <c:numFmt formatCode="General" sourceLinked="1"/>
        <c:majorTickMark val="out"/>
        <c:minorTickMark val="none"/>
        <c:tickLblPos val="nextTo"/>
        <c:crossAx val="557905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8846247174946E-2"/>
          <c:y val="2.9496515312560628E-2"/>
          <c:w val="0.82562574442055114"/>
          <c:h val="0.70781105667143129"/>
        </c:manualLayout>
      </c:layout>
      <c:barChart>
        <c:barDir val="col"/>
        <c:grouping val="clustered"/>
        <c:varyColors val="0"/>
        <c:ser>
          <c:idx val="0"/>
          <c:order val="0"/>
          <c:tx>
            <c:strRef>
              <c:f>'Top 29 Industry by Orders'!$B$1</c:f>
              <c:strCache>
                <c:ptCount val="1"/>
                <c:pt idx="0">
                  <c:v>May-18</c:v>
                </c:pt>
              </c:strCache>
            </c:strRef>
          </c:tx>
          <c:spPr>
            <a:solidFill>
              <a:srgbClr val="267485"/>
            </a:solidFill>
          </c:spPr>
          <c:invertIfNegative val="0"/>
          <c:cat>
            <c:strRef>
              <c:f>'Top 29 Industry by Orders'!$A$2:$A$30</c:f>
              <c:strCache>
                <c:ptCount val="29"/>
                <c:pt idx="0">
                  <c:v>Engineering </c:v>
                </c:pt>
                <c:pt idx="1">
                  <c:v>Education </c:v>
                </c:pt>
                <c:pt idx="2">
                  <c:v>Urban Design </c:v>
                </c:pt>
                <c:pt idx="3">
                  <c:v>Environmental </c:v>
                </c:pt>
                <c:pt idx="4">
                  <c:v>Spatial </c:v>
                </c:pt>
                <c:pt idx="5">
                  <c:v>State Government </c:v>
                </c:pt>
                <c:pt idx="6">
                  <c:v>Mining </c:v>
                </c:pt>
                <c:pt idx="7">
                  <c:v>Surveying </c:v>
                </c:pt>
                <c:pt idx="8">
                  <c:v>Commonwealth Government </c:v>
                </c:pt>
                <c:pt idx="9">
                  <c:v>Infrastructure </c:v>
                </c:pt>
                <c:pt idx="10">
                  <c:v>Agriculture </c:v>
                </c:pt>
                <c:pt idx="11">
                  <c:v>Local Government </c:v>
                </c:pt>
                <c:pt idx="12">
                  <c:v>Telecommunications </c:v>
                </c:pt>
                <c:pt idx="13">
                  <c:v>Utilities </c:v>
                </c:pt>
                <c:pt idx="14">
                  <c:v>Property Development </c:v>
                </c:pt>
                <c:pt idx="15">
                  <c:v>Energy </c:v>
                </c:pt>
                <c:pt idx="16">
                  <c:v>Hazards and Risk</c:v>
                </c:pt>
                <c:pt idx="17">
                  <c:v>Recreation </c:v>
                </c:pt>
                <c:pt idx="18">
                  <c:v>Information Technology</c:v>
                </c:pt>
                <c:pt idx="19">
                  <c:v>Financial </c:v>
                </c:pt>
                <c:pt idx="20">
                  <c:v>Insurance </c:v>
                </c:pt>
                <c:pt idx="21">
                  <c:v>Defence </c:v>
                </c:pt>
                <c:pt idx="22">
                  <c:v>Media content </c:v>
                </c:pt>
                <c:pt idx="23">
                  <c:v>Community </c:v>
                </c:pt>
                <c:pt idx="24">
                  <c:v>Aeronautical </c:v>
                </c:pt>
                <c:pt idx="25">
                  <c:v>Simulations and VR</c:v>
                </c:pt>
                <c:pt idx="26">
                  <c:v>Data Analysis</c:v>
                </c:pt>
                <c:pt idx="27">
                  <c:v>Marketing </c:v>
                </c:pt>
                <c:pt idx="28">
                  <c:v>Legal </c:v>
                </c:pt>
              </c:strCache>
            </c:strRef>
          </c:cat>
          <c:val>
            <c:numRef>
              <c:f>'Top 29 Industry by Orders'!$B$2:$B$30</c:f>
              <c:numCache>
                <c:formatCode>General</c:formatCode>
                <c:ptCount val="29"/>
                <c:pt idx="0">
                  <c:v>9350</c:v>
                </c:pt>
                <c:pt idx="1">
                  <c:v>4608</c:v>
                </c:pt>
                <c:pt idx="2">
                  <c:v>3141</c:v>
                </c:pt>
                <c:pt idx="3">
                  <c:v>3091</c:v>
                </c:pt>
                <c:pt idx="4">
                  <c:v>1747</c:v>
                </c:pt>
                <c:pt idx="5">
                  <c:v>1490</c:v>
                </c:pt>
                <c:pt idx="6">
                  <c:v>1213</c:v>
                </c:pt>
                <c:pt idx="7">
                  <c:v>1075</c:v>
                </c:pt>
                <c:pt idx="8">
                  <c:v>1068</c:v>
                </c:pt>
                <c:pt idx="9">
                  <c:v>839</c:v>
                </c:pt>
                <c:pt idx="10">
                  <c:v>839</c:v>
                </c:pt>
                <c:pt idx="11">
                  <c:v>611</c:v>
                </c:pt>
                <c:pt idx="12">
                  <c:v>571</c:v>
                </c:pt>
                <c:pt idx="13">
                  <c:v>551</c:v>
                </c:pt>
                <c:pt idx="14">
                  <c:v>528</c:v>
                </c:pt>
                <c:pt idx="15">
                  <c:v>490</c:v>
                </c:pt>
                <c:pt idx="16">
                  <c:v>474</c:v>
                </c:pt>
                <c:pt idx="17">
                  <c:v>314</c:v>
                </c:pt>
                <c:pt idx="18">
                  <c:v>235</c:v>
                </c:pt>
                <c:pt idx="19">
                  <c:v>206</c:v>
                </c:pt>
                <c:pt idx="20">
                  <c:v>188</c:v>
                </c:pt>
                <c:pt idx="21">
                  <c:v>179</c:v>
                </c:pt>
                <c:pt idx="22">
                  <c:v>148</c:v>
                </c:pt>
                <c:pt idx="23">
                  <c:v>76</c:v>
                </c:pt>
                <c:pt idx="24">
                  <c:v>75</c:v>
                </c:pt>
                <c:pt idx="25">
                  <c:v>37</c:v>
                </c:pt>
                <c:pt idx="26">
                  <c:v>24</c:v>
                </c:pt>
                <c:pt idx="27">
                  <c:v>21</c:v>
                </c:pt>
                <c:pt idx="28">
                  <c:v>12</c:v>
                </c:pt>
              </c:numCache>
            </c:numRef>
          </c:val>
        </c:ser>
        <c:ser>
          <c:idx val="1"/>
          <c:order val="1"/>
          <c:tx>
            <c:strRef>
              <c:f>'Top 29 Industry by Orders'!$C$1</c:f>
              <c:strCache>
                <c:ptCount val="1"/>
                <c:pt idx="0">
                  <c:v>Sep-17</c:v>
                </c:pt>
              </c:strCache>
            </c:strRef>
          </c:tx>
          <c:invertIfNegative val="0"/>
          <c:cat>
            <c:strRef>
              <c:f>'Top 29 Industry by Orders'!$A$2:$A$30</c:f>
              <c:strCache>
                <c:ptCount val="29"/>
                <c:pt idx="0">
                  <c:v>Engineering </c:v>
                </c:pt>
                <c:pt idx="1">
                  <c:v>Education </c:v>
                </c:pt>
                <c:pt idx="2">
                  <c:v>Urban Design </c:v>
                </c:pt>
                <c:pt idx="3">
                  <c:v>Environmental </c:v>
                </c:pt>
                <c:pt idx="4">
                  <c:v>Spatial </c:v>
                </c:pt>
                <c:pt idx="5">
                  <c:v>State Government </c:v>
                </c:pt>
                <c:pt idx="6">
                  <c:v>Mining </c:v>
                </c:pt>
                <c:pt idx="7">
                  <c:v>Surveying </c:v>
                </c:pt>
                <c:pt idx="8">
                  <c:v>Commonwealth Government </c:v>
                </c:pt>
                <c:pt idx="9">
                  <c:v>Infrastructure </c:v>
                </c:pt>
                <c:pt idx="10">
                  <c:v>Agriculture </c:v>
                </c:pt>
                <c:pt idx="11">
                  <c:v>Local Government </c:v>
                </c:pt>
                <c:pt idx="12">
                  <c:v>Telecommunications </c:v>
                </c:pt>
                <c:pt idx="13">
                  <c:v>Utilities </c:v>
                </c:pt>
                <c:pt idx="14">
                  <c:v>Property Development </c:v>
                </c:pt>
                <c:pt idx="15">
                  <c:v>Energy </c:v>
                </c:pt>
                <c:pt idx="16">
                  <c:v>Hazards and Risk</c:v>
                </c:pt>
                <c:pt idx="17">
                  <c:v>Recreation </c:v>
                </c:pt>
                <c:pt idx="18">
                  <c:v>Information Technology</c:v>
                </c:pt>
                <c:pt idx="19">
                  <c:v>Financial </c:v>
                </c:pt>
                <c:pt idx="20">
                  <c:v>Insurance </c:v>
                </c:pt>
                <c:pt idx="21">
                  <c:v>Defence </c:v>
                </c:pt>
                <c:pt idx="22">
                  <c:v>Media content </c:v>
                </c:pt>
                <c:pt idx="23">
                  <c:v>Community </c:v>
                </c:pt>
                <c:pt idx="24">
                  <c:v>Aeronautical </c:v>
                </c:pt>
                <c:pt idx="25">
                  <c:v>Simulations and VR</c:v>
                </c:pt>
                <c:pt idx="26">
                  <c:v>Data Analysis</c:v>
                </c:pt>
                <c:pt idx="27">
                  <c:v>Marketing </c:v>
                </c:pt>
                <c:pt idx="28">
                  <c:v>Legal </c:v>
                </c:pt>
              </c:strCache>
            </c:strRef>
          </c:cat>
          <c:val>
            <c:numRef>
              <c:f>'Top 29 Industry by Orders'!$C$2:$C$30</c:f>
              <c:numCache>
                <c:formatCode>General</c:formatCode>
                <c:ptCount val="29"/>
                <c:pt idx="0">
                  <c:v>857</c:v>
                </c:pt>
                <c:pt idx="1">
                  <c:v>778</c:v>
                </c:pt>
                <c:pt idx="2">
                  <c:v>299</c:v>
                </c:pt>
                <c:pt idx="3">
                  <c:v>332</c:v>
                </c:pt>
                <c:pt idx="4">
                  <c:v>204</c:v>
                </c:pt>
                <c:pt idx="5">
                  <c:v>274</c:v>
                </c:pt>
                <c:pt idx="6">
                  <c:v>208</c:v>
                </c:pt>
                <c:pt idx="7">
                  <c:v>155</c:v>
                </c:pt>
                <c:pt idx="8">
                  <c:v>108</c:v>
                </c:pt>
                <c:pt idx="9">
                  <c:v>85</c:v>
                </c:pt>
                <c:pt idx="10">
                  <c:v>54</c:v>
                </c:pt>
                <c:pt idx="11">
                  <c:v>168</c:v>
                </c:pt>
                <c:pt idx="12">
                  <c:v>63</c:v>
                </c:pt>
                <c:pt idx="13">
                  <c:v>65</c:v>
                </c:pt>
                <c:pt idx="14">
                  <c:v>55</c:v>
                </c:pt>
                <c:pt idx="15">
                  <c:v>88</c:v>
                </c:pt>
                <c:pt idx="16">
                  <c:v>11</c:v>
                </c:pt>
                <c:pt idx="17">
                  <c:v>6</c:v>
                </c:pt>
                <c:pt idx="18">
                  <c:v>45</c:v>
                </c:pt>
                <c:pt idx="19">
                  <c:v>15</c:v>
                </c:pt>
                <c:pt idx="20">
                  <c:v>16</c:v>
                </c:pt>
                <c:pt idx="21">
                  <c:v>29</c:v>
                </c:pt>
                <c:pt idx="22">
                  <c:v>41</c:v>
                </c:pt>
                <c:pt idx="23">
                  <c:v>8</c:v>
                </c:pt>
                <c:pt idx="24">
                  <c:v>13</c:v>
                </c:pt>
                <c:pt idx="25">
                  <c:v>5</c:v>
                </c:pt>
                <c:pt idx="26">
                  <c:v>5</c:v>
                </c:pt>
                <c:pt idx="27">
                  <c:v>6</c:v>
                </c:pt>
                <c:pt idx="28">
                  <c:v>3</c:v>
                </c:pt>
              </c:numCache>
            </c:numRef>
          </c:val>
        </c:ser>
        <c:ser>
          <c:idx val="2"/>
          <c:order val="2"/>
          <c:tx>
            <c:strRef>
              <c:f>'Top 29 Industry by Orders'!$D$1</c:f>
              <c:strCache>
                <c:ptCount val="1"/>
                <c:pt idx="0">
                  <c:v>Mar-17</c:v>
                </c:pt>
              </c:strCache>
            </c:strRef>
          </c:tx>
          <c:spPr>
            <a:solidFill>
              <a:srgbClr val="FF0000"/>
            </a:solidFill>
          </c:spPr>
          <c:invertIfNegative val="0"/>
          <c:cat>
            <c:strRef>
              <c:f>'Top 29 Industry by Orders'!$A$2:$A$30</c:f>
              <c:strCache>
                <c:ptCount val="29"/>
                <c:pt idx="0">
                  <c:v>Engineering </c:v>
                </c:pt>
                <c:pt idx="1">
                  <c:v>Education </c:v>
                </c:pt>
                <c:pt idx="2">
                  <c:v>Urban Design </c:v>
                </c:pt>
                <c:pt idx="3">
                  <c:v>Environmental </c:v>
                </c:pt>
                <c:pt idx="4">
                  <c:v>Spatial </c:v>
                </c:pt>
                <c:pt idx="5">
                  <c:v>State Government </c:v>
                </c:pt>
                <c:pt idx="6">
                  <c:v>Mining </c:v>
                </c:pt>
                <c:pt idx="7">
                  <c:v>Surveying </c:v>
                </c:pt>
                <c:pt idx="8">
                  <c:v>Commonwealth Government </c:v>
                </c:pt>
                <c:pt idx="9">
                  <c:v>Infrastructure </c:v>
                </c:pt>
                <c:pt idx="10">
                  <c:v>Agriculture </c:v>
                </c:pt>
                <c:pt idx="11">
                  <c:v>Local Government </c:v>
                </c:pt>
                <c:pt idx="12">
                  <c:v>Telecommunications </c:v>
                </c:pt>
                <c:pt idx="13">
                  <c:v>Utilities </c:v>
                </c:pt>
                <c:pt idx="14">
                  <c:v>Property Development </c:v>
                </c:pt>
                <c:pt idx="15">
                  <c:v>Energy </c:v>
                </c:pt>
                <c:pt idx="16">
                  <c:v>Hazards and Risk</c:v>
                </c:pt>
                <c:pt idx="17">
                  <c:v>Recreation </c:v>
                </c:pt>
                <c:pt idx="18">
                  <c:v>Information Technology</c:v>
                </c:pt>
                <c:pt idx="19">
                  <c:v>Financial </c:v>
                </c:pt>
                <c:pt idx="20">
                  <c:v>Insurance </c:v>
                </c:pt>
                <c:pt idx="21">
                  <c:v>Defence </c:v>
                </c:pt>
                <c:pt idx="22">
                  <c:v>Media content </c:v>
                </c:pt>
                <c:pt idx="23">
                  <c:v>Community </c:v>
                </c:pt>
                <c:pt idx="24">
                  <c:v>Aeronautical </c:v>
                </c:pt>
                <c:pt idx="25">
                  <c:v>Simulations and VR</c:v>
                </c:pt>
                <c:pt idx="26">
                  <c:v>Data Analysis</c:v>
                </c:pt>
                <c:pt idx="27">
                  <c:v>Marketing </c:v>
                </c:pt>
                <c:pt idx="28">
                  <c:v>Legal </c:v>
                </c:pt>
              </c:strCache>
            </c:strRef>
          </c:cat>
          <c:val>
            <c:numRef>
              <c:f>'Top 29 Industry by Orders'!$D$2:$D$30</c:f>
              <c:numCache>
                <c:formatCode>General</c:formatCode>
                <c:ptCount val="29"/>
                <c:pt idx="0">
                  <c:v>395</c:v>
                </c:pt>
                <c:pt idx="1">
                  <c:v>409</c:v>
                </c:pt>
                <c:pt idx="2">
                  <c:v>115</c:v>
                </c:pt>
                <c:pt idx="3">
                  <c:v>137</c:v>
                </c:pt>
                <c:pt idx="4">
                  <c:v>105</c:v>
                </c:pt>
                <c:pt idx="5">
                  <c:v>86</c:v>
                </c:pt>
                <c:pt idx="6">
                  <c:v>109</c:v>
                </c:pt>
                <c:pt idx="7">
                  <c:v>59</c:v>
                </c:pt>
                <c:pt idx="8">
                  <c:v>59</c:v>
                </c:pt>
                <c:pt idx="9">
                  <c:v>35</c:v>
                </c:pt>
                <c:pt idx="10">
                  <c:v>31</c:v>
                </c:pt>
                <c:pt idx="11">
                  <c:v>55</c:v>
                </c:pt>
                <c:pt idx="12">
                  <c:v>24</c:v>
                </c:pt>
                <c:pt idx="13">
                  <c:v>35</c:v>
                </c:pt>
                <c:pt idx="14">
                  <c:v>19</c:v>
                </c:pt>
                <c:pt idx="15">
                  <c:v>43</c:v>
                </c:pt>
                <c:pt idx="16">
                  <c:v>0</c:v>
                </c:pt>
                <c:pt idx="17">
                  <c:v>4</c:v>
                </c:pt>
                <c:pt idx="18">
                  <c:v>27</c:v>
                </c:pt>
                <c:pt idx="19">
                  <c:v>9</c:v>
                </c:pt>
                <c:pt idx="20">
                  <c:v>7</c:v>
                </c:pt>
                <c:pt idx="21">
                  <c:v>20</c:v>
                </c:pt>
                <c:pt idx="22">
                  <c:v>28</c:v>
                </c:pt>
                <c:pt idx="23">
                  <c:v>2</c:v>
                </c:pt>
                <c:pt idx="24">
                  <c:v>6</c:v>
                </c:pt>
                <c:pt idx="25">
                  <c:v>0</c:v>
                </c:pt>
                <c:pt idx="26">
                  <c:v>0</c:v>
                </c:pt>
                <c:pt idx="27">
                  <c:v>4</c:v>
                </c:pt>
                <c:pt idx="28">
                  <c:v>2</c:v>
                </c:pt>
              </c:numCache>
            </c:numRef>
          </c:val>
        </c:ser>
        <c:ser>
          <c:idx val="3"/>
          <c:order val="3"/>
          <c:tx>
            <c:strRef>
              <c:f>'Top 29 Industry by Orders'!$E$1</c:f>
              <c:strCache>
                <c:ptCount val="1"/>
                <c:pt idx="0">
                  <c:v>Jul-16</c:v>
                </c:pt>
              </c:strCache>
            </c:strRef>
          </c:tx>
          <c:invertIfNegative val="0"/>
          <c:cat>
            <c:strRef>
              <c:f>'Top 29 Industry by Orders'!$A$2:$A$30</c:f>
              <c:strCache>
                <c:ptCount val="29"/>
                <c:pt idx="0">
                  <c:v>Engineering </c:v>
                </c:pt>
                <c:pt idx="1">
                  <c:v>Education </c:v>
                </c:pt>
                <c:pt idx="2">
                  <c:v>Urban Design </c:v>
                </c:pt>
                <c:pt idx="3">
                  <c:v>Environmental </c:v>
                </c:pt>
                <c:pt idx="4">
                  <c:v>Spatial </c:v>
                </c:pt>
                <c:pt idx="5">
                  <c:v>State Government </c:v>
                </c:pt>
                <c:pt idx="6">
                  <c:v>Mining </c:v>
                </c:pt>
                <c:pt idx="7">
                  <c:v>Surveying </c:v>
                </c:pt>
                <c:pt idx="8">
                  <c:v>Commonwealth Government </c:v>
                </c:pt>
                <c:pt idx="9">
                  <c:v>Infrastructure </c:v>
                </c:pt>
                <c:pt idx="10">
                  <c:v>Agriculture </c:v>
                </c:pt>
                <c:pt idx="11">
                  <c:v>Local Government </c:v>
                </c:pt>
                <c:pt idx="12">
                  <c:v>Telecommunications </c:v>
                </c:pt>
                <c:pt idx="13">
                  <c:v>Utilities </c:v>
                </c:pt>
                <c:pt idx="14">
                  <c:v>Property Development </c:v>
                </c:pt>
                <c:pt idx="15">
                  <c:v>Energy </c:v>
                </c:pt>
                <c:pt idx="16">
                  <c:v>Hazards and Risk</c:v>
                </c:pt>
                <c:pt idx="17">
                  <c:v>Recreation </c:v>
                </c:pt>
                <c:pt idx="18">
                  <c:v>Information Technology</c:v>
                </c:pt>
                <c:pt idx="19">
                  <c:v>Financial </c:v>
                </c:pt>
                <c:pt idx="20">
                  <c:v>Insurance </c:v>
                </c:pt>
                <c:pt idx="21">
                  <c:v>Defence </c:v>
                </c:pt>
                <c:pt idx="22">
                  <c:v>Media content </c:v>
                </c:pt>
                <c:pt idx="23">
                  <c:v>Community </c:v>
                </c:pt>
                <c:pt idx="24">
                  <c:v>Aeronautical </c:v>
                </c:pt>
                <c:pt idx="25">
                  <c:v>Simulations and VR</c:v>
                </c:pt>
                <c:pt idx="26">
                  <c:v>Data Analysis</c:v>
                </c:pt>
                <c:pt idx="27">
                  <c:v>Marketing </c:v>
                </c:pt>
                <c:pt idx="28">
                  <c:v>Legal </c:v>
                </c:pt>
              </c:strCache>
            </c:strRef>
          </c:cat>
          <c:val>
            <c:numRef>
              <c:f>'Top 29 Industry by Orders'!$E$2:$E$30</c:f>
              <c:numCache>
                <c:formatCode>General</c:formatCode>
                <c:ptCount val="29"/>
                <c:pt idx="0">
                  <c:v>94</c:v>
                </c:pt>
                <c:pt idx="1">
                  <c:v>152</c:v>
                </c:pt>
                <c:pt idx="2">
                  <c:v>22</c:v>
                </c:pt>
                <c:pt idx="3">
                  <c:v>47</c:v>
                </c:pt>
                <c:pt idx="4">
                  <c:v>47</c:v>
                </c:pt>
                <c:pt idx="5">
                  <c:v>27</c:v>
                </c:pt>
                <c:pt idx="6">
                  <c:v>37</c:v>
                </c:pt>
                <c:pt idx="7">
                  <c:v>20</c:v>
                </c:pt>
                <c:pt idx="8">
                  <c:v>10</c:v>
                </c:pt>
                <c:pt idx="9">
                  <c:v>6</c:v>
                </c:pt>
                <c:pt idx="10">
                  <c:v>12</c:v>
                </c:pt>
                <c:pt idx="11">
                  <c:v>19</c:v>
                </c:pt>
                <c:pt idx="12">
                  <c:v>4</c:v>
                </c:pt>
                <c:pt idx="13">
                  <c:v>6</c:v>
                </c:pt>
                <c:pt idx="14">
                  <c:v>2</c:v>
                </c:pt>
                <c:pt idx="15">
                  <c:v>13</c:v>
                </c:pt>
                <c:pt idx="16">
                  <c:v>0</c:v>
                </c:pt>
                <c:pt idx="17">
                  <c:v>0</c:v>
                </c:pt>
                <c:pt idx="18">
                  <c:v>6</c:v>
                </c:pt>
                <c:pt idx="19">
                  <c:v>4</c:v>
                </c:pt>
                <c:pt idx="20">
                  <c:v>3</c:v>
                </c:pt>
                <c:pt idx="21">
                  <c:v>6</c:v>
                </c:pt>
                <c:pt idx="22">
                  <c:v>4</c:v>
                </c:pt>
                <c:pt idx="23">
                  <c:v>0</c:v>
                </c:pt>
                <c:pt idx="24">
                  <c:v>3</c:v>
                </c:pt>
                <c:pt idx="25">
                  <c:v>0</c:v>
                </c:pt>
                <c:pt idx="26">
                  <c:v>0</c:v>
                </c:pt>
                <c:pt idx="27">
                  <c:v>0</c:v>
                </c:pt>
                <c:pt idx="28">
                  <c:v>0</c:v>
                </c:pt>
              </c:numCache>
            </c:numRef>
          </c:val>
        </c:ser>
        <c:dLbls>
          <c:showLegendKey val="0"/>
          <c:showVal val="0"/>
          <c:showCatName val="0"/>
          <c:showSerName val="0"/>
          <c:showPercent val="0"/>
          <c:showBubbleSize val="0"/>
        </c:dLbls>
        <c:gapWidth val="300"/>
        <c:axId val="214312832"/>
        <c:axId val="214315008"/>
      </c:barChart>
      <c:catAx>
        <c:axId val="214312832"/>
        <c:scaling>
          <c:orientation val="minMax"/>
        </c:scaling>
        <c:delete val="0"/>
        <c:axPos val="b"/>
        <c:title>
          <c:tx>
            <c:rich>
              <a:bodyPr/>
              <a:lstStyle/>
              <a:p>
                <a:pPr>
                  <a:defRPr/>
                </a:pPr>
                <a:r>
                  <a:rPr lang="en-AU"/>
                  <a:t>Industry</a:t>
                </a:r>
                <a:r>
                  <a:rPr lang="en-AU" baseline="0"/>
                  <a:t> Sector Identified via Email Domain</a:t>
                </a:r>
                <a:endParaRPr lang="en-AU"/>
              </a:p>
            </c:rich>
          </c:tx>
          <c:layout/>
          <c:overlay val="0"/>
        </c:title>
        <c:majorTickMark val="none"/>
        <c:minorTickMark val="none"/>
        <c:tickLblPos val="nextTo"/>
        <c:txPr>
          <a:bodyPr/>
          <a:lstStyle/>
          <a:p>
            <a:pPr>
              <a:defRPr sz="900" baseline="0"/>
            </a:pPr>
            <a:endParaRPr lang="en-US"/>
          </a:p>
        </c:txPr>
        <c:crossAx val="214315008"/>
        <c:crosses val="autoZero"/>
        <c:auto val="0"/>
        <c:lblAlgn val="ctr"/>
        <c:lblOffset val="100"/>
        <c:tickLblSkip val="1"/>
        <c:noMultiLvlLbl val="0"/>
      </c:catAx>
      <c:valAx>
        <c:axId val="214315008"/>
        <c:scaling>
          <c:orientation val="minMax"/>
        </c:scaling>
        <c:delete val="0"/>
        <c:axPos val="l"/>
        <c:majorGridlines/>
        <c:minorGridlines>
          <c:spPr>
            <a:ln>
              <a:noFill/>
            </a:ln>
          </c:spPr>
        </c:minorGridlines>
        <c:title>
          <c:tx>
            <c:rich>
              <a:bodyPr/>
              <a:lstStyle/>
              <a:p>
                <a:pPr>
                  <a:defRPr/>
                </a:pPr>
                <a:r>
                  <a:rPr lang="en-AU"/>
                  <a:t>Number of Orders</a:t>
                </a:r>
                <a:r>
                  <a:rPr lang="en-AU" baseline="0"/>
                  <a:t> - Cumulative</a:t>
                </a:r>
                <a:endParaRPr lang="en-AU"/>
              </a:p>
            </c:rich>
          </c:tx>
          <c:layout/>
          <c:overlay val="0"/>
        </c:title>
        <c:numFmt formatCode="General" sourceLinked="1"/>
        <c:majorTickMark val="out"/>
        <c:minorTickMark val="none"/>
        <c:tickLblPos val="nextTo"/>
        <c:crossAx val="214312832"/>
        <c:crosses val="autoZero"/>
        <c:crossBetween val="between"/>
      </c:valAx>
      <c:spPr>
        <a:noFill/>
      </c:spPr>
    </c:plotArea>
    <c:legend>
      <c:legendPos val="r"/>
      <c:layout/>
      <c:overlay val="0"/>
    </c:legend>
    <c:plotVisOnly val="1"/>
    <c:dispBlanksAs val="gap"/>
    <c:showDLblsOverMax val="0"/>
  </c:chart>
  <c:spPr>
    <a:solidFill>
      <a:schemeClr val="bg1"/>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0.28644</cdr:x>
      <cdr:y>0.02985</cdr:y>
    </cdr:from>
    <cdr:to>
      <cdr:x>0.67042</cdr:x>
      <cdr:y>0.08955</cdr:y>
    </cdr:to>
    <cdr:sp macro="" textlink="">
      <cdr:nvSpPr>
        <cdr:cNvPr id="2" name="TextBox 1"/>
        <cdr:cNvSpPr txBox="1"/>
      </cdr:nvSpPr>
      <cdr:spPr>
        <a:xfrm xmlns:a="http://schemas.openxmlformats.org/drawingml/2006/main">
          <a:off x="2520280" y="144016"/>
          <a:ext cx="337845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1400" b="1" dirty="0"/>
            <a:t>ELVIS Elevation Growth in</a:t>
          </a:r>
          <a:r>
            <a:rPr lang="en-AU" sz="1400" b="1" baseline="0" dirty="0"/>
            <a:t> Orders by Industry Sector</a:t>
          </a:r>
          <a:endParaRPr lang="en-AU" sz="1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AU"/>
          </a:p>
        </p:txBody>
      </p:sp>
      <p:sp>
        <p:nvSpPr>
          <p:cNvPr id="614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AU"/>
          </a:p>
        </p:txBody>
      </p:sp>
      <p:sp>
        <p:nvSpPr>
          <p:cNvPr id="6148" name="Rectangle 4"/>
          <p:cNvSpPr>
            <a:spLocks noGrp="1" noRot="1" noChangeAspect="1" noChangeArrowheads="1" noTextEdit="1"/>
          </p:cNvSpPr>
          <p:nvPr>
            <p:ph type="sldImg" idx="2"/>
          </p:nvPr>
        </p:nvSpPr>
        <p:spPr bwMode="auto">
          <a:xfrm>
            <a:off x="-431800" y="744538"/>
            <a:ext cx="5289550" cy="29765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401638" y="4025900"/>
            <a:ext cx="5994400" cy="515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615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AU"/>
          </a:p>
        </p:txBody>
      </p:sp>
      <p:sp>
        <p:nvSpPr>
          <p:cNvPr id="615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7884230-34D9-4471-9399-5E5375172E0F}" type="slidenum">
              <a:rPr lang="en-AU"/>
              <a:pPr/>
              <a:t>‹#›</a:t>
            </a:fld>
            <a:endParaRPr lang="en-AU"/>
          </a:p>
        </p:txBody>
      </p:sp>
    </p:spTree>
    <p:extLst>
      <p:ext uri="{BB962C8B-B14F-4D97-AF65-F5344CB8AC3E}">
        <p14:creationId xmlns:p14="http://schemas.microsoft.com/office/powerpoint/2010/main" val="6283902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4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AusSeabed</a:t>
            </a:r>
            <a:r>
              <a:rPr lang="en-AU" baseline="0" dirty="0" smtClean="0"/>
              <a:t> is becoming the national coordination program for seabed mapping in Australia (Click). It is managed and facilitated by GA and is firstly focused on </a:t>
            </a:r>
            <a:r>
              <a:rPr lang="en-AU" baseline="0" dirty="0" err="1" smtClean="0"/>
              <a:t>multibeam</a:t>
            </a:r>
            <a:r>
              <a:rPr lang="en-AU" baseline="0" dirty="0" smtClean="0"/>
              <a:t> data.</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smtClean="0">
                <a:solidFill>
                  <a:schemeClr val="bg1"/>
                </a:solidFill>
              </a:rPr>
              <a:t>Australian Government initiative started late 2016 represented by Governments, Universities and Industry to develop initiatives and products to improve the quality, discoverability and accessibility of seabed mapping data for the Australian community.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b="0" dirty="0" smtClean="0">
              <a:solidFill>
                <a:schemeClr val="bg1"/>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400" b="0" dirty="0" smtClean="0">
                <a:solidFill>
                  <a:schemeClr val="bg1"/>
                </a:solidFill>
              </a:rPr>
              <a:t>There are presently</a:t>
            </a:r>
            <a:r>
              <a:rPr lang="en-US" sz="1400" b="0" baseline="0" dirty="0" smtClean="0">
                <a:solidFill>
                  <a:schemeClr val="bg1"/>
                </a:solidFill>
              </a:rPr>
              <a:t> 19 partners and is a growing initiative that is picking up momentum which reflects the need for seabed mapping coordination in Australia. The next few slides will describe the projects under-development and their progress/future plan.</a:t>
            </a:r>
            <a:endParaRPr lang="en-US" sz="1400" b="0" dirty="0" smtClean="0">
              <a:solidFill>
                <a:schemeClr val="bg1"/>
              </a:solidFill>
            </a:endParaRPr>
          </a:p>
          <a:p>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3</a:t>
            </a:fld>
            <a:endParaRPr lang="en-AU"/>
          </a:p>
        </p:txBody>
      </p:sp>
    </p:spTree>
    <p:extLst>
      <p:ext uri="{BB962C8B-B14F-4D97-AF65-F5344CB8AC3E}">
        <p14:creationId xmlns:p14="http://schemas.microsoft.com/office/powerpoint/2010/main" val="131857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kern="1200" dirty="0" smtClean="0">
                <a:solidFill>
                  <a:schemeClr val="tx1"/>
                </a:solidFill>
                <a:effectLst/>
                <a:latin typeface="Arial" charset="0"/>
                <a:ea typeface="+mn-ea"/>
                <a:cs typeface="+mn-cs"/>
              </a:rPr>
              <a:t>The guidelines provide procedures mainly on survey planning, data acquisition and submission i.e. from the pre-survey planning phase to the data submission phase “off the ship”. They </a:t>
            </a:r>
            <a:r>
              <a:rPr lang="en-AU" baseline="0" dirty="0" smtClean="0"/>
              <a:t>have been build by a committee of experts and non-experts from various fields of mapping. </a:t>
            </a:r>
            <a:r>
              <a:rPr lang="en-AU" sz="1400" kern="1200" dirty="0" smtClean="0">
                <a:solidFill>
                  <a:schemeClr val="tx1"/>
                </a:solidFill>
                <a:effectLst/>
                <a:latin typeface="Arial" charset="0"/>
                <a:ea typeface="+mn-ea"/>
                <a:cs typeface="+mn-cs"/>
              </a:rPr>
              <a:t>They are designed for a range of audiences, from those experienced in seafloor mapping using swath acoustic systems, non-experts who are developing mapping capabilities, and those contracting seafloor mapping surveys using swath systems.</a:t>
            </a:r>
            <a:endParaRPr lang="en-AU" baseline="0" dirty="0" smtClean="0"/>
          </a:p>
          <a:p>
            <a:endParaRPr lang="en-AU" baseline="0" dirty="0" smtClean="0"/>
          </a:p>
          <a:p>
            <a:r>
              <a:rPr lang="en-AU" sz="1400" kern="1200" dirty="0" smtClean="0">
                <a:solidFill>
                  <a:schemeClr val="tx1"/>
                </a:solidFill>
                <a:effectLst/>
                <a:latin typeface="Arial" charset="0"/>
                <a:ea typeface="+mn-ea"/>
                <a:cs typeface="+mn-cs"/>
              </a:rPr>
              <a:t>These guidelines aim to improve interoperability, discoverability and accessibility of swath system data, and encourage improved acquisition standards to meet more user requirements. Collect once, use many times</a:t>
            </a:r>
          </a:p>
          <a:p>
            <a:r>
              <a:rPr lang="en-AU" sz="1400" kern="1200" dirty="0" smtClean="0">
                <a:solidFill>
                  <a:schemeClr val="tx1"/>
                </a:solidFill>
                <a:effectLst/>
                <a:latin typeface="Arial" charset="0"/>
                <a:ea typeface="+mn-ea"/>
                <a:cs typeface="+mn-cs"/>
              </a:rPr>
              <a:t>They should be used as an overarching document, providing a minimum set of requirements for seafloor mapping activities conducted in Australian waters. They should be supplemented by application-specific requirements</a:t>
            </a:r>
            <a:r>
              <a:rPr lang="en-AU" sz="1400" kern="1200" baseline="0" dirty="0" smtClean="0">
                <a:solidFill>
                  <a:schemeClr val="tx1"/>
                </a:solidFill>
                <a:effectLst/>
                <a:latin typeface="Arial" charset="0"/>
                <a:ea typeface="+mn-ea"/>
                <a:cs typeface="+mn-cs"/>
              </a:rPr>
              <a:t>.</a:t>
            </a:r>
          </a:p>
          <a:p>
            <a:endParaRPr lang="en-AU" sz="1400" kern="1200" baseline="0" dirty="0" smtClean="0">
              <a:solidFill>
                <a:schemeClr val="tx1"/>
              </a:solidFill>
              <a:effectLst/>
              <a:latin typeface="Arial" charset="0"/>
              <a:ea typeface="+mn-ea"/>
              <a:cs typeface="+mn-cs"/>
            </a:endParaRPr>
          </a:p>
          <a:p>
            <a:r>
              <a:rPr lang="en-AU" sz="1400" kern="1200" baseline="0" dirty="0" smtClean="0">
                <a:solidFill>
                  <a:schemeClr val="tx1"/>
                </a:solidFill>
                <a:effectLst/>
                <a:latin typeface="Arial" charset="0"/>
                <a:ea typeface="+mn-ea"/>
                <a:cs typeface="+mn-cs"/>
              </a:rPr>
              <a:t>Version  1 will be published imminently and the intention is to continue maintaining it, so as to reflect the changes in survey ‘habits’ following better awareness of the needs of the various user-groups through </a:t>
            </a:r>
            <a:r>
              <a:rPr lang="en-AU" sz="1400" kern="1200" baseline="0" dirty="0" err="1" smtClean="0">
                <a:solidFill>
                  <a:schemeClr val="tx1"/>
                </a:solidFill>
                <a:effectLst/>
                <a:latin typeface="Arial" charset="0"/>
                <a:ea typeface="+mn-ea"/>
                <a:cs typeface="+mn-cs"/>
              </a:rPr>
              <a:t>AusSeabed</a:t>
            </a:r>
            <a:r>
              <a:rPr lang="en-AU" sz="1400" kern="1200" baseline="0" dirty="0" smtClean="0">
                <a:solidFill>
                  <a:schemeClr val="tx1"/>
                </a:solidFill>
                <a:effectLst/>
                <a:latin typeface="Arial" charset="0"/>
                <a:ea typeface="+mn-ea"/>
                <a:cs typeface="+mn-cs"/>
              </a:rPr>
              <a:t> collaboration. We expect that as data quality and interoperability grows, national guidelines and requirements will be tightened..</a:t>
            </a:r>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6</a:t>
            </a:fld>
            <a:endParaRPr lang="en-AU"/>
          </a:p>
        </p:txBody>
      </p:sp>
    </p:spTree>
    <p:extLst>
      <p:ext uri="{BB962C8B-B14F-4D97-AF65-F5344CB8AC3E}">
        <p14:creationId xmlns:p14="http://schemas.microsoft.com/office/powerpoint/2010/main" val="348602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6CFE49-B3EB-48FD-8836-7B2C4D964596}" type="slidenum">
              <a:rPr lang="en-AU" smtClean="0"/>
              <a:t>21</a:t>
            </a:fld>
            <a:endParaRPr lang="en-AU"/>
          </a:p>
        </p:txBody>
      </p:sp>
    </p:spTree>
    <p:extLst>
      <p:ext uri="{BB962C8B-B14F-4D97-AF65-F5344CB8AC3E}">
        <p14:creationId xmlns:p14="http://schemas.microsoft.com/office/powerpoint/2010/main" val="42352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44538"/>
            <a:ext cx="5289550" cy="2976562"/>
          </a:xfrm>
        </p:spPr>
      </p:sp>
      <p:sp>
        <p:nvSpPr>
          <p:cNvPr id="3" name="Notes Placeholder 2"/>
          <p:cNvSpPr>
            <a:spLocks noGrp="1"/>
          </p:cNvSpPr>
          <p:nvPr>
            <p:ph type="body" idx="1"/>
          </p:nvPr>
        </p:nvSpPr>
        <p:spPr/>
        <p:txBody>
          <a:bodyPr/>
          <a:lstStyle/>
          <a:p>
            <a:r>
              <a:rPr lang="en-AU" dirty="0"/>
              <a:t>NSW, ACT, QLD, SA, TAS</a:t>
            </a:r>
          </a:p>
        </p:txBody>
      </p:sp>
      <p:sp>
        <p:nvSpPr>
          <p:cNvPr id="4" name="Slide Number Placeholder 3"/>
          <p:cNvSpPr>
            <a:spLocks noGrp="1"/>
          </p:cNvSpPr>
          <p:nvPr>
            <p:ph type="sldNum" sz="quarter" idx="10"/>
          </p:nvPr>
        </p:nvSpPr>
        <p:spPr/>
        <p:txBody>
          <a:bodyPr/>
          <a:lstStyle/>
          <a:p>
            <a:fld id="{55881586-189E-4D84-B5A7-4738C4649988}" type="slidenum">
              <a:rPr lang="en-AU" smtClean="0"/>
              <a:t>24</a:t>
            </a:fld>
            <a:endParaRPr lang="en-AU"/>
          </a:p>
        </p:txBody>
      </p:sp>
    </p:spTree>
    <p:extLst>
      <p:ext uri="{BB962C8B-B14F-4D97-AF65-F5344CB8AC3E}">
        <p14:creationId xmlns:p14="http://schemas.microsoft.com/office/powerpoint/2010/main" val="3824207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44538"/>
            <a:ext cx="5289550" cy="2976562"/>
          </a:xfrm>
        </p:spPr>
      </p:sp>
      <p:sp>
        <p:nvSpPr>
          <p:cNvPr id="3" name="Notes Placeholder 2"/>
          <p:cNvSpPr>
            <a:spLocks noGrp="1"/>
          </p:cNvSpPr>
          <p:nvPr>
            <p:ph type="body" idx="1"/>
          </p:nvPr>
        </p:nvSpPr>
        <p:spPr/>
        <p:txBody>
          <a:bodyPr/>
          <a:lstStyle/>
          <a:p>
            <a:r>
              <a:rPr lang="en-AU" dirty="0"/>
              <a:t>Elvis infrastructure</a:t>
            </a:r>
          </a:p>
        </p:txBody>
      </p:sp>
      <p:sp>
        <p:nvSpPr>
          <p:cNvPr id="4" name="Slide Number Placeholder 3"/>
          <p:cNvSpPr>
            <a:spLocks noGrp="1"/>
          </p:cNvSpPr>
          <p:nvPr>
            <p:ph type="sldNum" sz="quarter" idx="10"/>
          </p:nvPr>
        </p:nvSpPr>
        <p:spPr/>
        <p:txBody>
          <a:bodyPr/>
          <a:lstStyle/>
          <a:p>
            <a:fld id="{60EB5B85-0F89-4B60-B7A4-CEC6753022B5}" type="slidenum">
              <a:rPr lang="en-AU" smtClean="0"/>
              <a:t>25</a:t>
            </a:fld>
            <a:endParaRPr lang="en-AU"/>
          </a:p>
        </p:txBody>
      </p:sp>
    </p:spTree>
    <p:extLst>
      <p:ext uri="{BB962C8B-B14F-4D97-AF65-F5344CB8AC3E}">
        <p14:creationId xmlns:p14="http://schemas.microsoft.com/office/powerpoint/2010/main" val="105938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44538"/>
            <a:ext cx="5289550" cy="2976562"/>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0EB5B85-0F89-4B60-B7A4-CEC6753022B5}" type="slidenum">
              <a:rPr lang="en-AU" smtClean="0"/>
              <a:t>26</a:t>
            </a:fld>
            <a:endParaRPr lang="en-AU"/>
          </a:p>
        </p:txBody>
      </p:sp>
    </p:spTree>
    <p:extLst>
      <p:ext uri="{BB962C8B-B14F-4D97-AF65-F5344CB8AC3E}">
        <p14:creationId xmlns:p14="http://schemas.microsoft.com/office/powerpoint/2010/main" val="132668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Mh370 example</a:t>
            </a:r>
            <a:endParaRPr lang="en-AU" dirty="0"/>
          </a:p>
        </p:txBody>
      </p:sp>
      <p:sp>
        <p:nvSpPr>
          <p:cNvPr id="4" name="Slide Number Placeholder 3"/>
          <p:cNvSpPr>
            <a:spLocks noGrp="1"/>
          </p:cNvSpPr>
          <p:nvPr>
            <p:ph type="sldNum" sz="quarter" idx="10"/>
          </p:nvPr>
        </p:nvSpPr>
        <p:spPr/>
        <p:txBody>
          <a:bodyPr/>
          <a:lstStyle/>
          <a:p>
            <a:fld id="{27884230-34D9-4471-9399-5E5375172E0F}" type="slidenum">
              <a:rPr lang="en-AU" smtClean="0"/>
              <a:pPr/>
              <a:t>31</a:t>
            </a:fld>
            <a:endParaRPr lang="en-AU"/>
          </a:p>
        </p:txBody>
      </p:sp>
    </p:spTree>
    <p:extLst>
      <p:ext uri="{BB962C8B-B14F-4D97-AF65-F5344CB8AC3E}">
        <p14:creationId xmlns:p14="http://schemas.microsoft.com/office/powerpoint/2010/main" val="418223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E6CFE49-B3EB-48FD-8836-7B2C4D964596}" type="slidenum">
              <a:rPr lang="en-AU" smtClean="0"/>
              <a:t>36</a:t>
            </a:fld>
            <a:endParaRPr lang="en-AU"/>
          </a:p>
        </p:txBody>
      </p:sp>
    </p:spTree>
    <p:extLst>
      <p:ext uri="{BB962C8B-B14F-4D97-AF65-F5344CB8AC3E}">
        <p14:creationId xmlns:p14="http://schemas.microsoft.com/office/powerpoint/2010/main" val="423526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r>
              <a:rPr lang="en-AU" smtClean="0"/>
              <a:t>GeoHab 2018 - Nichol et al. Perth Canyon</a:t>
            </a:r>
            <a:endParaRPr lang="en-AU" b="0"/>
          </a:p>
        </p:txBody>
      </p:sp>
    </p:spTree>
    <p:extLst>
      <p:ext uri="{BB962C8B-B14F-4D97-AF65-F5344CB8AC3E}">
        <p14:creationId xmlns:p14="http://schemas.microsoft.com/office/powerpoint/2010/main" val="7079403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smtClean="0"/>
              <a:t>Click to edit Master Title style</a:t>
            </a:r>
          </a:p>
        </p:txBody>
      </p:sp>
      <p:sp>
        <p:nvSpPr>
          <p:cNvPr id="386051" name="Rectangle 3"/>
          <p:cNvSpPr>
            <a:spLocks noGrp="1" noChangeArrowheads="1"/>
          </p:cNvSpPr>
          <p:nvPr>
            <p:ph type="subTitle" idx="1"/>
          </p:nvPr>
        </p:nvSpPr>
        <p:spPr>
          <a:xfrm>
            <a:off x="611188" y="1862138"/>
            <a:ext cx="7916862" cy="340735"/>
          </a:xfrm>
        </p:spPr>
        <p:txBody>
          <a:bodyPr lIns="90000" tIns="46800" rIns="90000" bIns="46800">
            <a:spAutoFit/>
          </a:bodyPr>
          <a:lstStyle>
            <a:lvl1pPr>
              <a:defRPr sz="1600">
                <a:solidFill>
                  <a:schemeClr val="tx1"/>
                </a:solidFill>
              </a:defRPr>
            </a:lvl1pPr>
          </a:lstStyle>
          <a:p>
            <a:pPr lvl="0"/>
            <a:r>
              <a:rPr lang="en-AU" noProof="0" dirty="0" smtClean="0"/>
              <a:t>Click to edit Master Author style</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p>
        </p:txBody>
      </p:sp>
    </p:spTree>
    <p:extLst>
      <p:ext uri="{BB962C8B-B14F-4D97-AF65-F5344CB8AC3E}">
        <p14:creationId xmlns:p14="http://schemas.microsoft.com/office/powerpoint/2010/main" val="32870629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hasCustomPrompt="1"/>
          </p:nvPr>
        </p:nvSpPr>
        <p:spPr>
          <a:xfrm>
            <a:off x="611188" y="1862138"/>
            <a:ext cx="8229600" cy="1557349"/>
          </a:xfrm>
        </p:spPr>
        <p:txBody>
          <a:bodyPr/>
          <a:lstStyle>
            <a:lvl1pPr>
              <a:defRPr>
                <a:solidFill>
                  <a:srgbClr val="4D4D4F"/>
                </a:solidFill>
              </a:defRPr>
            </a:lvl1pPr>
            <a:lvl2pPr>
              <a:defRPr sz="1800">
                <a:solidFill>
                  <a:srgbClr val="4D4D4F"/>
                </a:solidFill>
              </a:defRPr>
            </a:lvl2pPr>
            <a:lvl3pPr>
              <a:defRPr sz="1600">
                <a:solidFill>
                  <a:srgbClr val="4D4D4F"/>
                </a:solidFill>
              </a:defRPr>
            </a:lvl3pPr>
            <a:lvl4pPr>
              <a:defRPr sz="1600">
                <a:solidFill>
                  <a:srgbClr val="4D4D4F"/>
                </a:solidFill>
              </a:defRPr>
            </a:lvl4pPr>
            <a:lvl5pPr>
              <a:defRPr sz="1600">
                <a:solidFill>
                  <a:srgbClr val="4D4D4F"/>
                </a:solidFil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Tree>
    <p:extLst>
      <p:ext uri="{BB962C8B-B14F-4D97-AF65-F5344CB8AC3E}">
        <p14:creationId xmlns:p14="http://schemas.microsoft.com/office/powerpoint/2010/main" val="244258082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63497" name="Rectangle 9"/>
          <p:cNvSpPr>
            <a:spLocks noGrp="1" noChangeArrowheads="1"/>
          </p:cNvSpPr>
          <p:nvPr>
            <p:ph type="body" idx="1"/>
          </p:nvPr>
        </p:nvSpPr>
        <p:spPr bwMode="auto">
          <a:xfrm>
            <a:off x="611188" y="1807369"/>
            <a:ext cx="8229600" cy="176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
        <p:nvSpPr>
          <p:cNvPr id="63499" name="Rectangle 11"/>
          <p:cNvSpPr>
            <a:spLocks noGrp="1" noChangeArrowheads="1"/>
          </p:cNvSpPr>
          <p:nvPr>
            <p:ph type="title"/>
          </p:nvPr>
        </p:nvSpPr>
        <p:spPr bwMode="auto">
          <a:xfrm>
            <a:off x="614363" y="1395412"/>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endParaRPr lang="en-AU" dirty="0" smtClean="0"/>
          </a:p>
        </p:txBody>
      </p:sp>
      <p:sp>
        <p:nvSpPr>
          <p:cNvPr id="63500" name="Rectangle 12"/>
          <p:cNvSpPr>
            <a:spLocks noGrp="1" noChangeArrowheads="1"/>
          </p:cNvSpPr>
          <p:nvPr>
            <p:ph type="ftr" sz="quarter" idx="3"/>
          </p:nvPr>
        </p:nvSpPr>
        <p:spPr bwMode="auto">
          <a:xfrm>
            <a:off x="611188" y="3723878"/>
            <a:ext cx="82089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1" hangingPunct="1">
              <a:lnSpc>
                <a:spcPct val="80000"/>
              </a:lnSpc>
              <a:spcBef>
                <a:spcPct val="50000"/>
              </a:spcBef>
              <a:defRPr sz="1400" b="1">
                <a:solidFill>
                  <a:srgbClr val="4D4D4D"/>
                </a:solidFill>
              </a:defRPr>
            </a:lvl1pPr>
          </a:lstStyle>
          <a:p>
            <a:r>
              <a:rPr lang="en-AU" smtClean="0"/>
              <a:t>GeoHab 2018 - Nichol et al. Perth Canyon</a:t>
            </a:r>
            <a:endParaRPr lang="en-AU" b="0" dirty="0"/>
          </a:p>
        </p:txBody>
      </p:sp>
    </p:spTree>
  </p:cSld>
  <p:clrMap bg1="lt1" tx1="dk1" bg2="lt2" tx2="dk2" accent1="accent1" accent2="accent2" accent3="accent3" accent4="accent4" accent5="accent5" accent6="accent6" hlink="hlink" folHlink="folHlink"/>
  <p:sldLayoutIdLst>
    <p:sldLayoutId id="2147483656" r:id="rId1"/>
    <p:sldLayoutId id="2147483661" r:id="rId2"/>
  </p:sldLayoutIdLst>
  <p:timing>
    <p:tnLst>
      <p:par>
        <p:cTn id="1" dur="indefinite" restart="never" nodeType="tmRoot"/>
      </p:par>
    </p:tnLst>
  </p:timing>
  <p:hf sldNum="0" hdr="0" dt="0"/>
  <p:txStyles>
    <p:titleStyle>
      <a:lvl1pPr algn="l" rtl="0" eaLnBrk="1" fontAlgn="base" hangingPunct="1">
        <a:spcBef>
          <a:spcPct val="0"/>
        </a:spcBef>
        <a:spcAft>
          <a:spcPct val="0"/>
        </a:spcAft>
        <a:defRPr sz="2400" b="1">
          <a:solidFill>
            <a:srgbClr val="006983"/>
          </a:solidFill>
          <a:latin typeface="+mj-lt"/>
          <a:ea typeface="+mj-ea"/>
          <a:cs typeface="+mj-cs"/>
        </a:defRPr>
      </a:lvl1pPr>
      <a:lvl2pPr algn="l" rtl="0" eaLnBrk="1" fontAlgn="base" hangingPunct="1">
        <a:spcBef>
          <a:spcPct val="0"/>
        </a:spcBef>
        <a:spcAft>
          <a:spcPct val="0"/>
        </a:spcAft>
        <a:defRPr sz="2600" b="1">
          <a:solidFill>
            <a:srgbClr val="006983"/>
          </a:solidFill>
          <a:latin typeface="Arial" charset="0"/>
        </a:defRPr>
      </a:lvl2pPr>
      <a:lvl3pPr algn="l" rtl="0" eaLnBrk="1" fontAlgn="base" hangingPunct="1">
        <a:spcBef>
          <a:spcPct val="0"/>
        </a:spcBef>
        <a:spcAft>
          <a:spcPct val="0"/>
        </a:spcAft>
        <a:defRPr sz="2600" b="1">
          <a:solidFill>
            <a:srgbClr val="006983"/>
          </a:solidFill>
          <a:latin typeface="Arial" charset="0"/>
        </a:defRPr>
      </a:lvl3pPr>
      <a:lvl4pPr algn="l" rtl="0" eaLnBrk="1" fontAlgn="base" hangingPunct="1">
        <a:spcBef>
          <a:spcPct val="0"/>
        </a:spcBef>
        <a:spcAft>
          <a:spcPct val="0"/>
        </a:spcAft>
        <a:defRPr sz="2600" b="1">
          <a:solidFill>
            <a:srgbClr val="006983"/>
          </a:solidFill>
          <a:latin typeface="Arial" charset="0"/>
        </a:defRPr>
      </a:lvl4pPr>
      <a:lvl5pPr algn="l" rtl="0" eaLnBrk="1" fontAlgn="base" hangingPunct="1">
        <a:spcBef>
          <a:spcPct val="0"/>
        </a:spcBef>
        <a:spcAft>
          <a:spcPct val="0"/>
        </a:spcAft>
        <a:defRPr sz="2600" b="1">
          <a:solidFill>
            <a:srgbClr val="006983"/>
          </a:solidFill>
          <a:latin typeface="Arial" charset="0"/>
        </a:defRPr>
      </a:lvl5pPr>
      <a:lvl6pPr marL="457200" algn="l" rtl="0" eaLnBrk="1" fontAlgn="base" hangingPunct="1">
        <a:spcBef>
          <a:spcPct val="0"/>
        </a:spcBef>
        <a:spcAft>
          <a:spcPct val="0"/>
        </a:spcAft>
        <a:defRPr sz="2600" b="1">
          <a:solidFill>
            <a:srgbClr val="006983"/>
          </a:solidFill>
          <a:latin typeface="Arial" charset="0"/>
        </a:defRPr>
      </a:lvl6pPr>
      <a:lvl7pPr marL="914400" algn="l" rtl="0" eaLnBrk="1" fontAlgn="base" hangingPunct="1">
        <a:spcBef>
          <a:spcPct val="0"/>
        </a:spcBef>
        <a:spcAft>
          <a:spcPct val="0"/>
        </a:spcAft>
        <a:defRPr sz="2600" b="1">
          <a:solidFill>
            <a:srgbClr val="006983"/>
          </a:solidFill>
          <a:latin typeface="Arial" charset="0"/>
        </a:defRPr>
      </a:lvl7pPr>
      <a:lvl8pPr marL="1371600" algn="l" rtl="0" eaLnBrk="1" fontAlgn="base" hangingPunct="1">
        <a:spcBef>
          <a:spcPct val="0"/>
        </a:spcBef>
        <a:spcAft>
          <a:spcPct val="0"/>
        </a:spcAft>
        <a:defRPr sz="2600" b="1">
          <a:solidFill>
            <a:srgbClr val="006983"/>
          </a:solidFill>
          <a:latin typeface="Arial" charset="0"/>
        </a:defRPr>
      </a:lvl8pPr>
      <a:lvl9pPr marL="1828800" algn="l" rtl="0" eaLnBrk="1" fontAlgn="base" hangingPunct="1">
        <a:spcBef>
          <a:spcPct val="0"/>
        </a:spcBef>
        <a:spcAft>
          <a:spcPct val="0"/>
        </a:spcAft>
        <a:defRPr sz="2600" b="1">
          <a:solidFill>
            <a:srgbClr val="006983"/>
          </a:solidFill>
          <a:latin typeface="Arial" charset="0"/>
        </a:defRPr>
      </a:lvl9pPr>
    </p:titleStyle>
    <p:bodyStyle>
      <a:lvl1pPr algn="l" rtl="0" eaLnBrk="1" fontAlgn="base" hangingPunct="1">
        <a:spcBef>
          <a:spcPct val="50000"/>
        </a:spcBef>
        <a:spcAft>
          <a:spcPct val="0"/>
        </a:spcAft>
        <a:defRPr sz="1800">
          <a:solidFill>
            <a:srgbClr val="4D4D4D"/>
          </a:solidFill>
          <a:latin typeface="+mn-lt"/>
          <a:ea typeface="+mn-ea"/>
          <a:cs typeface="+mn-cs"/>
        </a:defRPr>
      </a:lvl1pPr>
      <a:lvl2pPr marL="447675" indent="-268288" algn="l" rtl="0" eaLnBrk="1" fontAlgn="base" hangingPunct="1">
        <a:spcBef>
          <a:spcPct val="50000"/>
        </a:spcBef>
        <a:spcAft>
          <a:spcPct val="0"/>
        </a:spcAft>
        <a:buChar char="•"/>
        <a:defRPr sz="1800">
          <a:solidFill>
            <a:srgbClr val="4D4D4D"/>
          </a:solidFill>
          <a:latin typeface="+mn-lt"/>
        </a:defRPr>
      </a:lvl2pPr>
      <a:lvl3pPr marL="895350" indent="-265113" algn="l" rtl="0" eaLnBrk="1" fontAlgn="base" hangingPunct="1">
        <a:spcBef>
          <a:spcPct val="25000"/>
        </a:spcBef>
        <a:spcAft>
          <a:spcPct val="0"/>
        </a:spcAft>
        <a:buFont typeface="Arial" charset="0"/>
        <a:buChar char="–"/>
        <a:defRPr sz="1600">
          <a:solidFill>
            <a:srgbClr val="4D4D4D"/>
          </a:solidFill>
          <a:latin typeface="+mn-lt"/>
        </a:defRPr>
      </a:lvl3pPr>
      <a:lvl4pPr marL="1344613" indent="-268288" algn="l" rtl="0" eaLnBrk="1" fontAlgn="base" hangingPunct="1">
        <a:spcBef>
          <a:spcPct val="25000"/>
        </a:spcBef>
        <a:spcAft>
          <a:spcPct val="0"/>
        </a:spcAft>
        <a:buChar char="•"/>
        <a:defRPr sz="1600">
          <a:solidFill>
            <a:srgbClr val="4D4D4D"/>
          </a:solidFill>
          <a:latin typeface="+mn-lt"/>
        </a:defRPr>
      </a:lvl4pPr>
      <a:lvl5pPr marL="1792288" indent="-268288" algn="l" rtl="0" eaLnBrk="1" fontAlgn="base" hangingPunct="1">
        <a:spcBef>
          <a:spcPct val="25000"/>
        </a:spcBef>
        <a:spcAft>
          <a:spcPct val="0"/>
        </a:spcAft>
        <a:buFont typeface="Arial" charset="0"/>
        <a:buChar char="–"/>
        <a:defRPr sz="1600">
          <a:solidFill>
            <a:srgbClr val="4D4D4D"/>
          </a:solidFill>
          <a:latin typeface="+mn-lt"/>
        </a:defRPr>
      </a:lvl5pPr>
      <a:lvl6pPr marL="2249488" indent="-268288" algn="l" rtl="0" eaLnBrk="1" fontAlgn="base" hangingPunct="1">
        <a:spcBef>
          <a:spcPct val="25000"/>
        </a:spcBef>
        <a:spcAft>
          <a:spcPct val="0"/>
        </a:spcAft>
        <a:buFont typeface="Arial" charset="0"/>
        <a:buChar char="–"/>
        <a:defRPr sz="2000">
          <a:solidFill>
            <a:srgbClr val="4D4D4D"/>
          </a:solidFill>
          <a:latin typeface="+mn-lt"/>
        </a:defRPr>
      </a:lvl6pPr>
      <a:lvl7pPr marL="2706688" indent="-268288" algn="l" rtl="0" eaLnBrk="1" fontAlgn="base" hangingPunct="1">
        <a:spcBef>
          <a:spcPct val="25000"/>
        </a:spcBef>
        <a:spcAft>
          <a:spcPct val="0"/>
        </a:spcAft>
        <a:buFont typeface="Arial" charset="0"/>
        <a:buChar char="–"/>
        <a:defRPr sz="2000">
          <a:solidFill>
            <a:srgbClr val="4D4D4D"/>
          </a:solidFill>
          <a:latin typeface="+mn-lt"/>
        </a:defRPr>
      </a:lvl7pPr>
      <a:lvl8pPr marL="3163888" indent="-268288" algn="l" rtl="0" eaLnBrk="1" fontAlgn="base" hangingPunct="1">
        <a:spcBef>
          <a:spcPct val="25000"/>
        </a:spcBef>
        <a:spcAft>
          <a:spcPct val="0"/>
        </a:spcAft>
        <a:buFont typeface="Arial" charset="0"/>
        <a:buChar char="–"/>
        <a:defRPr sz="2000">
          <a:solidFill>
            <a:srgbClr val="4D4D4D"/>
          </a:solidFill>
          <a:latin typeface="+mn-lt"/>
        </a:defRPr>
      </a:lvl8pPr>
      <a:lvl9pPr marL="3621088" indent="-26828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311944"/>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457200" y="717822"/>
            <a:ext cx="8229600" cy="39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4284664" y="4844654"/>
            <a:ext cx="4751387" cy="3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a:solidFill>
                  <a:schemeClr val="bg1"/>
                </a:solidFill>
              </a:defRPr>
            </a:lvl1pPr>
          </a:lstStyle>
          <a:p>
            <a:endParaRPr lang="en-AU" dirty="0"/>
          </a:p>
        </p:txBody>
      </p:sp>
    </p:spTree>
  </p:cSld>
  <p:clrMap bg1="lt1" tx1="dk1" bg2="lt2" tx2="dk2" accent1="accent1" accent2="accent2" accent3="accent3" accent4="accent4" accent5="accent5" accent6="accent6" hlink="hlink" folHlink="folHlink"/>
  <p:sldLayoutIdLst>
    <p:sldLayoutId id="2147483658" r:id="rId1"/>
    <p:sldLayoutId id="2147483671" r:id="rId2"/>
  </p:sldLayoutIdLst>
  <p:timing>
    <p:tnLst>
      <p:par>
        <p:cTn id="1" dur="indefinite" restart="never" nodeType="tmRoot"/>
      </p:par>
    </p:tnLst>
  </p:timing>
  <p:hf sldNum="0" hdr="0" dt="0"/>
  <p:txStyles>
    <p:title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614363" y="1395413"/>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413699" name="Rectangle 3"/>
          <p:cNvSpPr>
            <a:spLocks noGrp="1" noChangeArrowheads="1"/>
          </p:cNvSpPr>
          <p:nvPr>
            <p:ph type="body" idx="1"/>
          </p:nvPr>
        </p:nvSpPr>
        <p:spPr bwMode="auto">
          <a:xfrm>
            <a:off x="611188" y="1862138"/>
            <a:ext cx="8229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Author style</a:t>
            </a:r>
          </a:p>
        </p:txBody>
      </p:sp>
    </p:spTree>
  </p:cSld>
  <p:clrMap bg1="lt1" tx1="dk1" bg2="lt2" tx2="dk2" accent1="accent1" accent2="accent2" accent3="accent3" accent4="accent4" accent5="accent5" accent6="accent6" hlink="hlink" folHlink="folHlink"/>
  <p:sldLayoutIdLst>
    <p:sldLayoutId id="2147483660" r:id="rId1"/>
    <p:sldLayoutId id="2147483681" r:id="rId2"/>
  </p:sldLayoutIdLst>
  <p:timing>
    <p:tnLst>
      <p:par>
        <p:cTn id="1" dur="indefinite" restart="never" nodeType="tmRoot"/>
      </p:par>
    </p:tnLst>
  </p:timing>
  <p:hf sldNum="0" hdr="0" dt="0"/>
  <p:txStyles>
    <p:titleStyle>
      <a:lvl1pPr algn="l" rtl="0" fontAlgn="base">
        <a:spcBef>
          <a:spcPct val="0"/>
        </a:spcBef>
        <a:spcAft>
          <a:spcPct val="0"/>
        </a:spcAft>
        <a:defRPr sz="2400" b="1">
          <a:solidFill>
            <a:srgbClr val="4D4D4D"/>
          </a:solidFill>
          <a:latin typeface="+mj-lt"/>
          <a:ea typeface="+mj-ea"/>
          <a:cs typeface="+mj-cs"/>
        </a:defRPr>
      </a:lvl1pPr>
      <a:lvl2pPr algn="l" rtl="0" fontAlgn="base">
        <a:spcBef>
          <a:spcPct val="0"/>
        </a:spcBef>
        <a:spcAft>
          <a:spcPct val="0"/>
        </a:spcAft>
        <a:defRPr sz="3000" b="1">
          <a:solidFill>
            <a:srgbClr val="4D4D4D"/>
          </a:solidFill>
          <a:latin typeface="Arial" charset="0"/>
        </a:defRPr>
      </a:lvl2pPr>
      <a:lvl3pPr algn="l" rtl="0" fontAlgn="base">
        <a:spcBef>
          <a:spcPct val="0"/>
        </a:spcBef>
        <a:spcAft>
          <a:spcPct val="0"/>
        </a:spcAft>
        <a:defRPr sz="3000" b="1">
          <a:solidFill>
            <a:srgbClr val="4D4D4D"/>
          </a:solidFill>
          <a:latin typeface="Arial" charset="0"/>
        </a:defRPr>
      </a:lvl3pPr>
      <a:lvl4pPr algn="l" rtl="0" fontAlgn="base">
        <a:spcBef>
          <a:spcPct val="0"/>
        </a:spcBef>
        <a:spcAft>
          <a:spcPct val="0"/>
        </a:spcAft>
        <a:defRPr sz="3000" b="1">
          <a:solidFill>
            <a:srgbClr val="4D4D4D"/>
          </a:solidFill>
          <a:latin typeface="Arial" charset="0"/>
        </a:defRPr>
      </a:lvl4pPr>
      <a:lvl5pPr algn="l" rtl="0" fontAlgn="base">
        <a:spcBef>
          <a:spcPct val="0"/>
        </a:spcBef>
        <a:spcAft>
          <a:spcPct val="0"/>
        </a:spcAft>
        <a:defRPr sz="3000" b="1">
          <a:solidFill>
            <a:srgbClr val="4D4D4D"/>
          </a:solidFill>
          <a:latin typeface="Arial" charset="0"/>
        </a:defRPr>
      </a:lvl5pPr>
      <a:lvl6pPr marL="457200" algn="l" rtl="0" fontAlgn="base">
        <a:spcBef>
          <a:spcPct val="0"/>
        </a:spcBef>
        <a:spcAft>
          <a:spcPct val="0"/>
        </a:spcAft>
        <a:defRPr sz="3000" b="1">
          <a:solidFill>
            <a:srgbClr val="4D4D4D"/>
          </a:solidFill>
          <a:latin typeface="Arial" charset="0"/>
        </a:defRPr>
      </a:lvl6pPr>
      <a:lvl7pPr marL="914400" algn="l" rtl="0" fontAlgn="base">
        <a:spcBef>
          <a:spcPct val="0"/>
        </a:spcBef>
        <a:spcAft>
          <a:spcPct val="0"/>
        </a:spcAft>
        <a:defRPr sz="3000" b="1">
          <a:solidFill>
            <a:srgbClr val="4D4D4D"/>
          </a:solidFill>
          <a:latin typeface="Arial" charset="0"/>
        </a:defRPr>
      </a:lvl7pPr>
      <a:lvl8pPr marL="1371600" algn="l" rtl="0" fontAlgn="base">
        <a:spcBef>
          <a:spcPct val="0"/>
        </a:spcBef>
        <a:spcAft>
          <a:spcPct val="0"/>
        </a:spcAft>
        <a:defRPr sz="3000" b="1">
          <a:solidFill>
            <a:srgbClr val="4D4D4D"/>
          </a:solidFill>
          <a:latin typeface="Arial" charset="0"/>
        </a:defRPr>
      </a:lvl8pPr>
      <a:lvl9pPr marL="1828800" algn="l" rtl="0" fontAlgn="base">
        <a:spcBef>
          <a:spcPct val="0"/>
        </a:spcBef>
        <a:spcAft>
          <a:spcPct val="0"/>
        </a:spcAft>
        <a:defRPr sz="3000" b="1">
          <a:solidFill>
            <a:srgbClr val="4D4D4D"/>
          </a:solidFill>
          <a:latin typeface="Arial" charset="0"/>
        </a:defRPr>
      </a:lvl9pPr>
    </p:titleStyle>
    <p:bodyStyle>
      <a:lvl1pPr marL="342900" indent="-342900" algn="l" rtl="0" fontAlgn="base">
        <a:spcBef>
          <a:spcPct val="20000"/>
        </a:spcBef>
        <a:spcAft>
          <a:spcPct val="0"/>
        </a:spcAft>
        <a:defRPr sz="1600">
          <a:solidFill>
            <a:srgbClr val="4D4D4D"/>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AusSeabed@gov.au"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bit.ly/2wUwuC0"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4.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hyperlink" Target="https://www.google.com.au/imgres?imgurl=https://us.123rf.com/450wm/tribalium123/tribalium1231510/tribalium123151000026/46728341-stock-vector-security-man-of-nightclub-security-guard-of-nightclub-bouncer.jpg?ver=6&amp;imgrefurl=https://www.123rf.com/clipart-vector/body_guard.html&amp;docid=yLGJixA_k93D2M&amp;tbnid=r5ACCHp-zWEbhM:&amp;vet=1&amp;w=450&amp;h=342&amp;bih=846&amp;biw=1732&amp;ved=0ahUKEwioptDMju7bAhWNQpQKHY0ICVQQMwj1ASgiMCI&amp;iact=c&amp;ictx=1" TargetMode="External"/><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www.google.com.au/imgres?imgurl=https://thumbs.dreamstime.com/z/crowd-scene-5627117.jpg&amp;imgrefurl=https://www.dreamstime.com/illustration/crowd-scene.html&amp;docid=IFSVjwtQmFAn2M&amp;tbnid=fhaC_yy0qMB5nM:&amp;vet=1&amp;w=1300&amp;h=684&amp;bih=846&amp;biw=1732&amp;ved=0ahUKEwjxyfbvkO7bAhWEvrwKHcVfBxkQMwjjAigyMDI&amp;iact=c&amp;ictx=1" TargetMode="External"/><Relationship Id="rId7" Type="http://schemas.openxmlformats.org/officeDocument/2006/relationships/hyperlink" Target="https://www.google.com.au/imgres?imgurl=https://mahandruassociates.com/wp-content/uploads/2016/12/WH1jJn71SlWQIMdDZfQy_marketing-strategy.jpg&amp;imgrefurl=https://mahandruassociates.com/news/marketingservices/&amp;docid=G7nKL5vDr5TkwM&amp;tbnid=VJZkaSxc0tfPdM:&amp;vet=1&amp;w=310&amp;h=266&amp;bih=846&amp;biw=1732&amp;ved=0ahUKEwjh-MWKke7bAhUHPrwKHS9QDQoQMwjOASgeMB4&amp;iact=c&amp;ictx=1" TargetMode="External"/><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hyperlink" Target="https://www.google.com.au/imgres?imgurl=http://www.clipartpanda.com/clipart_images/marketing-clipart-66224731/download&amp;imgrefurl=http://www.clipartpanda.com/clipart_images/marketing-clipart-66224731&amp;docid=pRAtevsCaeYbjM&amp;tbnid=XT8ea5oaPBbkWM:&amp;vet=1&amp;w=450&amp;h=238&amp;bih=846&amp;biw=1732&amp;ved=0ahUKEwjh-MWKke7bAhUHPrwKHS9QDQoQMwi1ASgPMA8&amp;iact=c&amp;ictx=1" TargetMode="External"/><Relationship Id="rId5" Type="http://schemas.openxmlformats.org/officeDocument/2006/relationships/hyperlink" Target="https://www.google.com.au/imgres?imgurl=https://cdn.xl.thumbs.canstockphoto.com/digital-marketing-mind-map-business-concept-stock-illustrations_csp25779271.jpg&amp;imgrefurl=https://www.canstockphoto.com/illustration/digital-marketing.html&amp;docid=VLIyyLSOwXQSgM&amp;tbnid=dem0Y9f0bUl6NM:&amp;vet=1&amp;w=240&amp;h=195&amp;bih=846&amp;biw=1732&amp;ved=0ahUKEwjh-MWKke7bAhUHPrwKHS9QDQoQMwi0ASgOMA4&amp;iact=c&amp;ictx=1" TargetMode="Externa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610032" y="1419622"/>
            <a:ext cx="7920880" cy="811112"/>
          </a:xfrm>
          <a:solidFill>
            <a:srgbClr val="FFFFFF">
              <a:alpha val="69020"/>
            </a:srgbClr>
          </a:solidFill>
        </p:spPr>
        <p:txBody>
          <a:bodyPr vert="horz" lIns="91440" tIns="45720" rIns="91440" bIns="45720" rtlCol="0" anchor="b">
            <a:noAutofit/>
          </a:bodyPr>
          <a:lstStyle/>
          <a:p>
            <a:pPr>
              <a:lnSpc>
                <a:spcPct val="90000"/>
              </a:lnSpc>
            </a:pPr>
            <a:r>
              <a:rPr lang="en-AU" kern="1200" dirty="0" smtClean="0">
                <a:solidFill>
                  <a:schemeClr val="tx1">
                    <a:lumMod val="50000"/>
                  </a:schemeClr>
                </a:solidFill>
              </a:rPr>
              <a:t>AusSeabed Workshop 4 – AMSA </a:t>
            </a:r>
            <a:endParaRPr lang="en-US" kern="1200" dirty="0">
              <a:solidFill>
                <a:schemeClr val="tx1">
                  <a:lumMod val="50000"/>
                </a:schemeClr>
              </a:solidFill>
            </a:endParaRPr>
          </a:p>
        </p:txBody>
      </p:sp>
      <p:sp>
        <p:nvSpPr>
          <p:cNvPr id="382981" name="Rectangle 5"/>
          <p:cNvSpPr>
            <a:spLocks noGrp="1" noChangeArrowheads="1"/>
          </p:cNvSpPr>
          <p:nvPr>
            <p:ph type="subTitle" idx="1"/>
          </p:nvPr>
        </p:nvSpPr>
        <p:spPr>
          <a:xfrm>
            <a:off x="899592" y="3003799"/>
            <a:ext cx="6192688" cy="1817412"/>
          </a:xfrm>
          <a:noFill/>
        </p:spPr>
        <p:txBody>
          <a:bodyPr/>
          <a:lstStyle/>
          <a:p>
            <a:r>
              <a:rPr lang="en-AU" sz="1200" dirty="0" smtClean="0">
                <a:solidFill>
                  <a:schemeClr val="bg1"/>
                </a:solidFill>
              </a:rPr>
              <a:t>Presented by </a:t>
            </a:r>
            <a:r>
              <a:rPr lang="en-AU" sz="1200" u="sng" dirty="0" smtClean="0">
                <a:solidFill>
                  <a:schemeClr val="bg1"/>
                </a:solidFill>
              </a:rPr>
              <a:t>Adam Lewis</a:t>
            </a:r>
            <a:r>
              <a:rPr lang="en-AU" sz="1200" baseline="30000" dirty="0">
                <a:solidFill>
                  <a:schemeClr val="bg1"/>
                </a:solidFill>
              </a:rPr>
              <a:t>1</a:t>
            </a:r>
            <a:r>
              <a:rPr lang="en-AU" sz="1200" dirty="0" smtClean="0">
                <a:solidFill>
                  <a:schemeClr val="bg1"/>
                </a:solidFill>
              </a:rPr>
              <a:t> on behalf of K. Picard</a:t>
            </a:r>
            <a:r>
              <a:rPr lang="en-AU" sz="1200" baseline="30000" dirty="0" smtClean="0">
                <a:solidFill>
                  <a:schemeClr val="bg1"/>
                </a:solidFill>
              </a:rPr>
              <a:t>1</a:t>
            </a:r>
            <a:r>
              <a:rPr lang="en-AU" sz="1200" dirty="0" smtClean="0">
                <a:solidFill>
                  <a:schemeClr val="bg1"/>
                </a:solidFill>
              </a:rPr>
              <a:t>, T. Whiteway</a:t>
            </a:r>
            <a:r>
              <a:rPr lang="en-AU" sz="1200" baseline="30000" dirty="0" smtClean="0">
                <a:solidFill>
                  <a:schemeClr val="bg1"/>
                </a:solidFill>
              </a:rPr>
              <a:t>1</a:t>
            </a:r>
            <a:r>
              <a:rPr lang="en-AU" sz="1200" dirty="0" smtClean="0">
                <a:solidFill>
                  <a:schemeClr val="bg1"/>
                </a:solidFill>
              </a:rPr>
              <a:t>, R. Nanson</a:t>
            </a:r>
            <a:r>
              <a:rPr lang="en-AU" sz="1200" baseline="30000" dirty="0">
                <a:solidFill>
                  <a:schemeClr val="bg1"/>
                </a:solidFill>
              </a:rPr>
              <a:t>1</a:t>
            </a:r>
            <a:r>
              <a:rPr lang="en-AU" sz="1200" dirty="0" smtClean="0">
                <a:solidFill>
                  <a:schemeClr val="bg1"/>
                </a:solidFill>
              </a:rPr>
              <a:t>, V. Lucieer</a:t>
            </a:r>
            <a:r>
              <a:rPr lang="en-AU" sz="1200" baseline="30000" dirty="0" smtClean="0">
                <a:solidFill>
                  <a:schemeClr val="bg1"/>
                </a:solidFill>
              </a:rPr>
              <a:t>2</a:t>
            </a:r>
            <a:r>
              <a:rPr lang="en-AU" sz="1200" dirty="0" smtClean="0">
                <a:solidFill>
                  <a:schemeClr val="bg1"/>
                </a:solidFill>
              </a:rPr>
              <a:t>, R. Przeslawski</a:t>
            </a:r>
            <a:r>
              <a:rPr lang="en-AU" sz="1200" baseline="30000" dirty="0">
                <a:solidFill>
                  <a:schemeClr val="bg1"/>
                </a:solidFill>
              </a:rPr>
              <a:t>1</a:t>
            </a:r>
            <a:r>
              <a:rPr lang="en-AU" sz="1200" dirty="0" smtClean="0">
                <a:solidFill>
                  <a:schemeClr val="bg1"/>
                </a:solidFill>
              </a:rPr>
              <a:t>, S. Nichol</a:t>
            </a:r>
            <a:r>
              <a:rPr lang="en-AU" sz="1200" baseline="30000" dirty="0" smtClean="0">
                <a:solidFill>
                  <a:schemeClr val="bg1"/>
                </a:solidFill>
              </a:rPr>
              <a:t>1</a:t>
            </a:r>
            <a:r>
              <a:rPr lang="en-AU" sz="1200" dirty="0" smtClean="0">
                <a:solidFill>
                  <a:schemeClr val="bg1"/>
                </a:solidFill>
              </a:rPr>
              <a:t>, J. Smith</a:t>
            </a:r>
            <a:r>
              <a:rPr lang="en-AU" sz="1200" baseline="30000" dirty="0" smtClean="0">
                <a:solidFill>
                  <a:schemeClr val="bg1"/>
                </a:solidFill>
              </a:rPr>
              <a:t>1</a:t>
            </a:r>
            <a:r>
              <a:rPr lang="en-AU" sz="1200" dirty="0" smtClean="0">
                <a:solidFill>
                  <a:schemeClr val="bg1"/>
                </a:solidFill>
              </a:rPr>
              <a:t>, A. Post</a:t>
            </a:r>
            <a:r>
              <a:rPr lang="en-AU" sz="1200" baseline="30000" dirty="0" smtClean="0">
                <a:solidFill>
                  <a:schemeClr val="bg1"/>
                </a:solidFill>
              </a:rPr>
              <a:t>1</a:t>
            </a:r>
            <a:r>
              <a:rPr lang="en-AU" sz="1200" dirty="0" smtClean="0">
                <a:solidFill>
                  <a:schemeClr val="bg1"/>
                </a:solidFill>
              </a:rPr>
              <a:t>, Z. Huang</a:t>
            </a:r>
            <a:r>
              <a:rPr lang="en-AU" sz="1200" baseline="30000" dirty="0">
                <a:solidFill>
                  <a:schemeClr val="bg1"/>
                </a:solidFill>
              </a:rPr>
              <a:t>1</a:t>
            </a:r>
            <a:r>
              <a:rPr lang="en-AU" sz="1200" dirty="0" smtClean="0">
                <a:solidFill>
                  <a:schemeClr val="bg1"/>
                </a:solidFill>
              </a:rPr>
              <a:t>, J. Guinan</a:t>
            </a:r>
            <a:r>
              <a:rPr lang="en-AU" sz="1200" baseline="30000" dirty="0" smtClean="0">
                <a:solidFill>
                  <a:schemeClr val="bg1"/>
                </a:solidFill>
              </a:rPr>
              <a:t>3</a:t>
            </a:r>
            <a:endParaRPr lang="en-AU" sz="1200" dirty="0">
              <a:solidFill>
                <a:schemeClr val="bg1"/>
              </a:solidFill>
            </a:endParaRPr>
          </a:p>
        </p:txBody>
      </p:sp>
      <p:sp>
        <p:nvSpPr>
          <p:cNvPr id="2" name="TextBox 1"/>
          <p:cNvSpPr txBox="1"/>
          <p:nvPr/>
        </p:nvSpPr>
        <p:spPr>
          <a:xfrm>
            <a:off x="-108520" y="4821211"/>
            <a:ext cx="6768752" cy="261610"/>
          </a:xfrm>
          <a:prstGeom prst="rect">
            <a:avLst/>
          </a:prstGeom>
          <a:noFill/>
        </p:spPr>
        <p:txBody>
          <a:bodyPr wrap="square" rtlCol="0">
            <a:spAutoFit/>
          </a:bodyPr>
          <a:lstStyle/>
          <a:p>
            <a:pPr marL="92075">
              <a:tabLst>
                <a:tab pos="182563" algn="l"/>
                <a:tab pos="265113" algn="l"/>
              </a:tabLst>
            </a:pPr>
            <a:r>
              <a:rPr lang="en-AU" sz="1100" baseline="30000" dirty="0" smtClean="0">
                <a:solidFill>
                  <a:schemeClr val="bg1"/>
                </a:solidFill>
              </a:rPr>
              <a:t>1 </a:t>
            </a:r>
            <a:r>
              <a:rPr lang="en-AU" sz="1100" dirty="0" smtClean="0">
                <a:solidFill>
                  <a:schemeClr val="bg1"/>
                </a:solidFill>
              </a:rPr>
              <a:t>Geoscience Australia; </a:t>
            </a:r>
            <a:r>
              <a:rPr lang="en-AU" sz="1100" baseline="30000" dirty="0" smtClean="0">
                <a:solidFill>
                  <a:schemeClr val="bg1"/>
                </a:solidFill>
              </a:rPr>
              <a:t>2 </a:t>
            </a:r>
            <a:r>
              <a:rPr lang="en-AU" sz="1100" dirty="0" smtClean="0">
                <a:solidFill>
                  <a:schemeClr val="bg1"/>
                </a:solidFill>
              </a:rPr>
              <a:t>Institute of Marine and Antarctic Studies; </a:t>
            </a:r>
            <a:r>
              <a:rPr lang="en-AU" sz="1100" baseline="30000" dirty="0" smtClean="0">
                <a:solidFill>
                  <a:schemeClr val="bg1"/>
                </a:solidFill>
              </a:rPr>
              <a:t>3 </a:t>
            </a:r>
            <a:r>
              <a:rPr lang="en-AU" sz="1100" dirty="0" smtClean="0">
                <a:solidFill>
                  <a:schemeClr val="bg1"/>
                </a:solidFill>
              </a:rPr>
              <a:t>Geological Survey of </a:t>
            </a:r>
            <a:r>
              <a:rPr lang="en-AU" sz="1100" b="1" dirty="0" smtClean="0">
                <a:solidFill>
                  <a:schemeClr val="bg1"/>
                </a:solidFill>
              </a:rPr>
              <a:t>Ireland</a:t>
            </a:r>
            <a:endParaRPr lang="en-AU" sz="1100" b="1" dirty="0">
              <a:solidFill>
                <a:schemeClr val="bg1"/>
              </a:solidFill>
            </a:endParaRPr>
          </a:p>
        </p:txBody>
      </p:sp>
      <p:sp>
        <p:nvSpPr>
          <p:cNvPr id="3" name="TextBox 2"/>
          <p:cNvSpPr txBox="1"/>
          <p:nvPr/>
        </p:nvSpPr>
        <p:spPr>
          <a:xfrm>
            <a:off x="611560" y="2387084"/>
            <a:ext cx="3586751" cy="369332"/>
          </a:xfrm>
          <a:prstGeom prst="rect">
            <a:avLst/>
          </a:prstGeom>
          <a:noFill/>
        </p:spPr>
        <p:txBody>
          <a:bodyPr wrap="none" rtlCol="0">
            <a:spAutoFit/>
          </a:bodyPr>
          <a:lstStyle/>
          <a:p>
            <a:r>
              <a:rPr lang="en-AU" dirty="0" smtClean="0">
                <a:solidFill>
                  <a:schemeClr val="tx1">
                    <a:lumMod val="60000"/>
                    <a:lumOff val="40000"/>
                  </a:schemeClr>
                </a:solidFill>
              </a:rPr>
              <a:t>Adelaide University, 3</a:t>
            </a:r>
            <a:r>
              <a:rPr lang="en-AU" baseline="30000" dirty="0" smtClean="0">
                <a:solidFill>
                  <a:schemeClr val="tx1">
                    <a:lumMod val="60000"/>
                    <a:lumOff val="40000"/>
                  </a:schemeClr>
                </a:solidFill>
              </a:rPr>
              <a:t>rd</a:t>
            </a:r>
            <a:r>
              <a:rPr lang="en-AU" dirty="0" smtClean="0">
                <a:solidFill>
                  <a:schemeClr val="tx1">
                    <a:lumMod val="60000"/>
                    <a:lumOff val="40000"/>
                  </a:schemeClr>
                </a:solidFill>
              </a:rPr>
              <a:t> July 2018</a:t>
            </a:r>
            <a:endParaRPr lang="en-AU" dirty="0">
              <a:solidFill>
                <a:schemeClr val="tx1">
                  <a:lumMod val="60000"/>
                  <a:lumOff val="40000"/>
                </a:schemeClr>
              </a:solidFill>
            </a:endParaRPr>
          </a:p>
        </p:txBody>
      </p:sp>
      <p:sp>
        <p:nvSpPr>
          <p:cNvPr id="4" name="TextBox 3"/>
          <p:cNvSpPr txBox="1"/>
          <p:nvPr/>
        </p:nvSpPr>
        <p:spPr>
          <a:xfrm>
            <a:off x="611560" y="3723878"/>
            <a:ext cx="6984776" cy="923330"/>
          </a:xfrm>
          <a:prstGeom prst="rect">
            <a:avLst/>
          </a:prstGeom>
          <a:noFill/>
        </p:spPr>
        <p:txBody>
          <a:bodyPr wrap="square" rtlCol="0">
            <a:spAutoFit/>
          </a:bodyPr>
          <a:lstStyle/>
          <a:p>
            <a:r>
              <a:rPr lang="en-AU" dirty="0" smtClean="0"/>
              <a:t>Facilitators: Kim Picard (GA), Dan Ierodiaconou (Deakin), Nathan Quadros (</a:t>
            </a:r>
            <a:r>
              <a:rPr lang="en-AU" dirty="0" err="1" smtClean="0"/>
              <a:t>FrontierSI</a:t>
            </a:r>
            <a:r>
              <a:rPr lang="en-AU" dirty="0" smtClean="0"/>
              <a:t>), and Ralph Talbot-Smith (WA DoT) </a:t>
            </a:r>
          </a:p>
          <a:p>
            <a:endParaRPr lang="en-A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8" y="1059582"/>
            <a:ext cx="4788024" cy="3600400"/>
          </a:xfrm>
        </p:spPr>
        <p:txBody>
          <a:bodyPr/>
          <a:lstStyle/>
          <a:p>
            <a:r>
              <a:rPr lang="en-AU" dirty="0" smtClean="0"/>
              <a:t>Collating coverage for all MBES data</a:t>
            </a:r>
          </a:p>
          <a:p>
            <a:r>
              <a:rPr lang="en-AU" b="1" dirty="0"/>
              <a:t>Developing a Gov. priority map</a:t>
            </a:r>
          </a:p>
          <a:p>
            <a:r>
              <a:rPr lang="en-AU" sz="2000" dirty="0"/>
              <a:t>Upcoming Survey Register:</a:t>
            </a:r>
          </a:p>
          <a:p>
            <a:pPr marL="285750" indent="-285750">
              <a:buFont typeface="Arial" panose="020B0604020202020204" pitchFamily="34" charset="0"/>
              <a:buChar char="•"/>
            </a:pPr>
            <a:r>
              <a:rPr lang="en-AU" sz="1600" dirty="0" smtClean="0"/>
              <a:t>Improve </a:t>
            </a:r>
            <a:r>
              <a:rPr lang="en-AU" sz="1600" dirty="0"/>
              <a:t>communication, collaboration, and better use of national resources</a:t>
            </a:r>
          </a:p>
          <a:p>
            <a:r>
              <a:rPr lang="en-AU" dirty="0" smtClean="0"/>
              <a:t>Data discoverability plans:</a:t>
            </a:r>
          </a:p>
          <a:p>
            <a:pPr marL="285750" indent="-285750">
              <a:buFont typeface="Arial" panose="020B0604020202020204" pitchFamily="34" charset="0"/>
              <a:buChar char="•"/>
            </a:pPr>
            <a:r>
              <a:rPr lang="en-AU" sz="1600" dirty="0" smtClean="0"/>
              <a:t>Developing a cross-entities cloud-shared and distributed storage file </a:t>
            </a:r>
            <a:r>
              <a:rPr lang="en-AU" sz="1600" dirty="0"/>
              <a:t>management platform </a:t>
            </a:r>
            <a:endParaRPr lang="en-AU" sz="1600" dirty="0" smtClean="0"/>
          </a:p>
          <a:p>
            <a:pPr marL="285750" indent="-285750">
              <a:buFont typeface="Arial" panose="020B0604020202020204" pitchFamily="34" charset="0"/>
              <a:buChar char="•"/>
            </a:pPr>
            <a:r>
              <a:rPr lang="en-AU" sz="1600" dirty="0" smtClean="0"/>
              <a:t>Accessibility from end-user through point cloud delivery system.</a:t>
            </a:r>
          </a:p>
        </p:txBody>
      </p:sp>
      <p:grpSp>
        <p:nvGrpSpPr>
          <p:cNvPr id="8" name="Group 7"/>
          <p:cNvGrpSpPr/>
          <p:nvPr/>
        </p:nvGrpSpPr>
        <p:grpSpPr>
          <a:xfrm>
            <a:off x="4599051" y="195486"/>
            <a:ext cx="4653469" cy="4421088"/>
            <a:chOff x="4596121" y="-668610"/>
            <a:chExt cx="4728407" cy="4493096"/>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716" t="23962" b="33015"/>
            <a:stretch/>
          </p:blipFill>
          <p:spPr bwMode="auto">
            <a:xfrm>
              <a:off x="4671059" y="1275606"/>
              <a:ext cx="2318513"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 t="66509" r="64834" b="192"/>
            <a:stretch/>
          </p:blipFill>
          <p:spPr bwMode="auto">
            <a:xfrm>
              <a:off x="6956697" y="1823070"/>
              <a:ext cx="236783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962" r="32808" b="33015"/>
            <a:stretch/>
          </p:blipFill>
          <p:spPr bwMode="auto">
            <a:xfrm>
              <a:off x="4596121" y="-668610"/>
              <a:ext cx="4680540"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4579" b="75596"/>
          <a:stretch/>
        </p:blipFill>
        <p:spPr bwMode="auto">
          <a:xfrm>
            <a:off x="15280" y="1"/>
            <a:ext cx="2324472"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a:extLst>
              <a:ext uri="{FF2B5EF4-FFF2-40B4-BE49-F238E27FC236}">
                <a16:creationId xmlns:a16="http://schemas.microsoft.com/office/drawing/2014/main" xmlns="" id="{BBD856B5-38BC-4B65-ADDA-BF30D7973968}"/>
              </a:ext>
            </a:extLst>
          </p:cNvPr>
          <p:cNvSpPr txBox="1">
            <a:spLocks/>
          </p:cNvSpPr>
          <p:nvPr/>
        </p:nvSpPr>
        <p:spPr bwMode="auto">
          <a:xfrm>
            <a:off x="2339752" y="195486"/>
            <a:ext cx="5760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sz="2000" kern="0" dirty="0" smtClean="0">
                <a:solidFill>
                  <a:srgbClr val="0980C9"/>
                </a:solidFill>
                <a:latin typeface="+mn-lt"/>
              </a:rPr>
              <a:t>Initiatives</a:t>
            </a:r>
            <a:endParaRPr lang="en-AU" sz="2000" kern="0" dirty="0">
              <a:solidFill>
                <a:srgbClr val="0980C9"/>
              </a:solidFill>
              <a:latin typeface="+mn-lt"/>
            </a:endParaRPr>
          </a:p>
        </p:txBody>
      </p:sp>
      <p:sp>
        <p:nvSpPr>
          <p:cNvPr id="9" name="Rectangle 8"/>
          <p:cNvSpPr/>
          <p:nvPr/>
        </p:nvSpPr>
        <p:spPr bwMode="auto">
          <a:xfrm>
            <a:off x="6938879" y="683043"/>
            <a:ext cx="2281768" cy="2003975"/>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702365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486"/>
            <a:ext cx="8229600" cy="461665"/>
          </a:xfrm>
        </p:spPr>
        <p:txBody>
          <a:bodyPr/>
          <a:lstStyle/>
          <a:p>
            <a:r>
              <a:rPr lang="en-AU" dirty="0" smtClean="0"/>
              <a:t>National Priority</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2" y="699542"/>
            <a:ext cx="9125813"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203598"/>
            <a:ext cx="689992" cy="60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6058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8" y="1059582"/>
            <a:ext cx="4788024" cy="3600400"/>
          </a:xfrm>
        </p:spPr>
        <p:txBody>
          <a:bodyPr/>
          <a:lstStyle/>
          <a:p>
            <a:r>
              <a:rPr lang="en-AU" dirty="0" smtClean="0"/>
              <a:t>Collating coverage for all MBES data</a:t>
            </a:r>
          </a:p>
          <a:p>
            <a:r>
              <a:rPr lang="en-AU" sz="2000" dirty="0" smtClean="0"/>
              <a:t>Developing a Gov. priority map</a:t>
            </a:r>
          </a:p>
          <a:p>
            <a:r>
              <a:rPr lang="en-AU" b="1" dirty="0"/>
              <a:t>Upcoming Survey Register</a:t>
            </a:r>
            <a:r>
              <a:rPr lang="en-AU" b="1" dirty="0" smtClean="0"/>
              <a:t>:</a:t>
            </a:r>
          </a:p>
          <a:p>
            <a:pPr marL="285750" indent="-285750">
              <a:buFont typeface="Arial" panose="020B0604020202020204" pitchFamily="34" charset="0"/>
              <a:buChar char="•"/>
            </a:pPr>
            <a:r>
              <a:rPr lang="en-AU" sz="1600" dirty="0" smtClean="0"/>
              <a:t>Improve </a:t>
            </a:r>
            <a:r>
              <a:rPr lang="en-AU" sz="1600" dirty="0"/>
              <a:t>communication, collaboration, and better use of national resources</a:t>
            </a:r>
          </a:p>
          <a:p>
            <a:r>
              <a:rPr lang="en-AU" dirty="0" smtClean="0"/>
              <a:t>Data discoverability plans:</a:t>
            </a:r>
          </a:p>
          <a:p>
            <a:pPr marL="285750" indent="-285750">
              <a:buFont typeface="Arial" panose="020B0604020202020204" pitchFamily="34" charset="0"/>
              <a:buChar char="•"/>
            </a:pPr>
            <a:r>
              <a:rPr lang="en-AU" sz="1600" dirty="0" smtClean="0"/>
              <a:t>Developing a cross-entities cloud-shared and distributed storage file </a:t>
            </a:r>
            <a:r>
              <a:rPr lang="en-AU" sz="1600" dirty="0"/>
              <a:t>management platform </a:t>
            </a:r>
            <a:endParaRPr lang="en-AU" sz="1600" dirty="0" smtClean="0"/>
          </a:p>
          <a:p>
            <a:pPr marL="285750" indent="-285750">
              <a:buFont typeface="Arial" panose="020B0604020202020204" pitchFamily="34" charset="0"/>
              <a:buChar char="•"/>
            </a:pPr>
            <a:r>
              <a:rPr lang="en-AU" sz="1600" dirty="0" smtClean="0"/>
              <a:t>Accessibility from end-user through point cloud delivery system.</a:t>
            </a:r>
          </a:p>
        </p:txBody>
      </p:sp>
      <p:grpSp>
        <p:nvGrpSpPr>
          <p:cNvPr id="8" name="Group 7"/>
          <p:cNvGrpSpPr/>
          <p:nvPr/>
        </p:nvGrpSpPr>
        <p:grpSpPr>
          <a:xfrm>
            <a:off x="4599051" y="195486"/>
            <a:ext cx="4653469" cy="4421088"/>
            <a:chOff x="4596121" y="-668610"/>
            <a:chExt cx="4728407" cy="4493096"/>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716" t="23962" b="33015"/>
            <a:stretch/>
          </p:blipFill>
          <p:spPr bwMode="auto">
            <a:xfrm>
              <a:off x="4671059" y="1275606"/>
              <a:ext cx="2318513"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 t="66509" r="64834" b="192"/>
            <a:stretch/>
          </p:blipFill>
          <p:spPr bwMode="auto">
            <a:xfrm>
              <a:off x="6956697" y="1823070"/>
              <a:ext cx="236783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962" r="32808" b="33015"/>
            <a:stretch/>
          </p:blipFill>
          <p:spPr bwMode="auto">
            <a:xfrm>
              <a:off x="4596121" y="-668610"/>
              <a:ext cx="4680540"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4579" b="75596"/>
          <a:stretch/>
        </p:blipFill>
        <p:spPr bwMode="auto">
          <a:xfrm>
            <a:off x="15280" y="1"/>
            <a:ext cx="2324472"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a:extLst>
              <a:ext uri="{FF2B5EF4-FFF2-40B4-BE49-F238E27FC236}">
                <a16:creationId xmlns:a16="http://schemas.microsoft.com/office/drawing/2014/main" xmlns="" id="{BBD856B5-38BC-4B65-ADDA-BF30D7973968}"/>
              </a:ext>
            </a:extLst>
          </p:cNvPr>
          <p:cNvSpPr txBox="1">
            <a:spLocks/>
          </p:cNvSpPr>
          <p:nvPr/>
        </p:nvSpPr>
        <p:spPr bwMode="auto">
          <a:xfrm>
            <a:off x="2339752" y="195486"/>
            <a:ext cx="5760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sz="2000" kern="0" dirty="0" smtClean="0">
                <a:solidFill>
                  <a:srgbClr val="0980C9"/>
                </a:solidFill>
                <a:latin typeface="+mn-lt"/>
              </a:rPr>
              <a:t>Initiatives</a:t>
            </a:r>
            <a:endParaRPr lang="en-AU" sz="2000" kern="0" dirty="0">
              <a:solidFill>
                <a:srgbClr val="0980C9"/>
              </a:solidFill>
              <a:latin typeface="+mn-lt"/>
            </a:endParaRPr>
          </a:p>
        </p:txBody>
      </p:sp>
      <p:sp>
        <p:nvSpPr>
          <p:cNvPr id="9" name="Rectangle 8"/>
          <p:cNvSpPr/>
          <p:nvPr/>
        </p:nvSpPr>
        <p:spPr bwMode="auto">
          <a:xfrm>
            <a:off x="4672801" y="2648924"/>
            <a:ext cx="2281768" cy="2003975"/>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11115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461665"/>
          </a:xfrm>
        </p:spPr>
        <p:txBody>
          <a:bodyPr/>
          <a:lstStyle/>
          <a:p>
            <a:r>
              <a:rPr lang="en-AU" dirty="0" smtClean="0"/>
              <a:t>Upcoming surveys</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18" y="771550"/>
            <a:ext cx="90265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685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8" y="1059582"/>
            <a:ext cx="4788024" cy="3600400"/>
          </a:xfrm>
        </p:spPr>
        <p:txBody>
          <a:bodyPr/>
          <a:lstStyle/>
          <a:p>
            <a:r>
              <a:rPr lang="en-AU" dirty="0" smtClean="0"/>
              <a:t>Collating coverage for all MBES data</a:t>
            </a:r>
          </a:p>
          <a:p>
            <a:r>
              <a:rPr lang="en-AU" sz="2000" b="1" dirty="0" smtClean="0"/>
              <a:t>Developing a Gov. priority map</a:t>
            </a:r>
          </a:p>
          <a:p>
            <a:r>
              <a:rPr lang="en-AU" dirty="0"/>
              <a:t>Upcoming Survey Register</a:t>
            </a:r>
            <a:r>
              <a:rPr lang="en-AU" dirty="0" smtClean="0"/>
              <a:t>:</a:t>
            </a:r>
          </a:p>
          <a:p>
            <a:pPr marL="285750" indent="-285750">
              <a:buFont typeface="Arial" panose="020B0604020202020204" pitchFamily="34" charset="0"/>
              <a:buChar char="•"/>
            </a:pPr>
            <a:r>
              <a:rPr lang="en-AU" sz="1600" dirty="0" smtClean="0"/>
              <a:t>Improve </a:t>
            </a:r>
            <a:r>
              <a:rPr lang="en-AU" sz="1600" dirty="0"/>
              <a:t>communication, collaboration, and better use of national resources</a:t>
            </a:r>
          </a:p>
          <a:p>
            <a:r>
              <a:rPr lang="en-AU" dirty="0" smtClean="0"/>
              <a:t>Data discoverability plans:</a:t>
            </a:r>
          </a:p>
          <a:p>
            <a:pPr marL="285750" indent="-285750">
              <a:buFont typeface="Arial" panose="020B0604020202020204" pitchFamily="34" charset="0"/>
              <a:buChar char="•"/>
            </a:pPr>
            <a:r>
              <a:rPr lang="en-AU" sz="1600" dirty="0" smtClean="0"/>
              <a:t>Developing a cross-entities cloud-shared and distributed storage file </a:t>
            </a:r>
            <a:r>
              <a:rPr lang="en-AU" sz="1600" dirty="0"/>
              <a:t>management platform </a:t>
            </a:r>
            <a:endParaRPr lang="en-AU" sz="1600" dirty="0" smtClean="0"/>
          </a:p>
          <a:p>
            <a:pPr marL="285750" indent="-285750">
              <a:buFont typeface="Arial" panose="020B0604020202020204" pitchFamily="34" charset="0"/>
              <a:buChar char="•"/>
            </a:pPr>
            <a:r>
              <a:rPr lang="en-AU" sz="1600" dirty="0" smtClean="0"/>
              <a:t>Accessibility from end-user through point cloud delivery system.</a:t>
            </a:r>
          </a:p>
        </p:txBody>
      </p:sp>
      <p:grpSp>
        <p:nvGrpSpPr>
          <p:cNvPr id="8" name="Group 7"/>
          <p:cNvGrpSpPr/>
          <p:nvPr/>
        </p:nvGrpSpPr>
        <p:grpSpPr>
          <a:xfrm>
            <a:off x="4599051" y="195486"/>
            <a:ext cx="4653469" cy="4421088"/>
            <a:chOff x="4596121" y="-668610"/>
            <a:chExt cx="4728407" cy="4493096"/>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716" t="23962" b="33015"/>
            <a:stretch/>
          </p:blipFill>
          <p:spPr bwMode="auto">
            <a:xfrm>
              <a:off x="4671059" y="1275606"/>
              <a:ext cx="2318513"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 t="66509" r="64834" b="192"/>
            <a:stretch/>
          </p:blipFill>
          <p:spPr bwMode="auto">
            <a:xfrm>
              <a:off x="6956697" y="1823070"/>
              <a:ext cx="236783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962" r="32808" b="33015"/>
            <a:stretch/>
          </p:blipFill>
          <p:spPr bwMode="auto">
            <a:xfrm>
              <a:off x="4596121" y="-668610"/>
              <a:ext cx="4680540"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4579" b="75596"/>
          <a:stretch/>
        </p:blipFill>
        <p:spPr bwMode="auto">
          <a:xfrm>
            <a:off x="15280" y="1"/>
            <a:ext cx="2324472"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a:extLst>
              <a:ext uri="{FF2B5EF4-FFF2-40B4-BE49-F238E27FC236}">
                <a16:creationId xmlns:a16="http://schemas.microsoft.com/office/drawing/2014/main" xmlns="" id="{BBD856B5-38BC-4B65-ADDA-BF30D7973968}"/>
              </a:ext>
            </a:extLst>
          </p:cNvPr>
          <p:cNvSpPr txBox="1">
            <a:spLocks/>
          </p:cNvSpPr>
          <p:nvPr/>
        </p:nvSpPr>
        <p:spPr bwMode="auto">
          <a:xfrm>
            <a:off x="2339752" y="195486"/>
            <a:ext cx="5760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sz="2000" kern="0" dirty="0" smtClean="0">
                <a:solidFill>
                  <a:srgbClr val="0980C9"/>
                </a:solidFill>
                <a:latin typeface="+mn-lt"/>
              </a:rPr>
              <a:t>Initiatives</a:t>
            </a:r>
            <a:endParaRPr lang="en-AU" sz="2000" kern="0" dirty="0">
              <a:solidFill>
                <a:srgbClr val="0980C9"/>
              </a:solidFill>
              <a:latin typeface="+mn-lt"/>
            </a:endParaRPr>
          </a:p>
        </p:txBody>
      </p:sp>
      <p:sp>
        <p:nvSpPr>
          <p:cNvPr id="9" name="Rectangle 8"/>
          <p:cNvSpPr/>
          <p:nvPr/>
        </p:nvSpPr>
        <p:spPr bwMode="auto">
          <a:xfrm>
            <a:off x="6898744" y="2648924"/>
            <a:ext cx="2281768" cy="2003975"/>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701094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11944"/>
            <a:ext cx="9289032" cy="461665"/>
          </a:xfrm>
        </p:spPr>
        <p:txBody>
          <a:bodyPr/>
          <a:lstStyle/>
          <a:p>
            <a:r>
              <a:rPr lang="en-AU" dirty="0" smtClean="0"/>
              <a:t>Data query and Download </a:t>
            </a:r>
            <a:r>
              <a:rPr lang="en-AU" sz="1600" dirty="0" smtClean="0"/>
              <a:t>(</a:t>
            </a:r>
            <a:r>
              <a:rPr lang="en-AU" sz="1600" dirty="0" err="1" smtClean="0"/>
              <a:t>eg</a:t>
            </a:r>
            <a:r>
              <a:rPr lang="en-AU" sz="1600" dirty="0" smtClean="0"/>
              <a:t>. Based on engine developed for MH370 data)</a:t>
            </a:r>
            <a:endParaRPr lang="en-AU" sz="1800"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493" y="771550"/>
            <a:ext cx="9114589"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4211960" y="2144347"/>
            <a:ext cx="144016" cy="67364"/>
          </a:xfrm>
          <a:prstGeom prst="rect">
            <a:avLst/>
          </a:prstGeom>
          <a:solidFill>
            <a:srgbClr val="FF0000"/>
          </a:solidFill>
          <a:ln w="952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498583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Data clip and ship</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2" y="771550"/>
            <a:ext cx="919302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064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Comments</a:t>
            </a:r>
            <a:endParaRPr lang="en-AU" dirty="0"/>
          </a:p>
        </p:txBody>
      </p:sp>
      <p:sp>
        <p:nvSpPr>
          <p:cNvPr id="3" name="Content Placeholder 2"/>
          <p:cNvSpPr>
            <a:spLocks noGrp="1"/>
          </p:cNvSpPr>
          <p:nvPr>
            <p:ph idx="1"/>
          </p:nvPr>
        </p:nvSpPr>
        <p:spPr/>
        <p:txBody>
          <a:bodyPr/>
          <a:lstStyle/>
          <a:p>
            <a:r>
              <a:rPr lang="en-AU" dirty="0" smtClean="0"/>
              <a:t>Please provide any comments to:</a:t>
            </a:r>
          </a:p>
          <a:p>
            <a:pPr marL="285750" indent="-285750">
              <a:buFont typeface="Arial" panose="020B0604020202020204" pitchFamily="34" charset="0"/>
              <a:buChar char="•"/>
            </a:pPr>
            <a:r>
              <a:rPr lang="en-AU" dirty="0" smtClean="0"/>
              <a:t>feedback sheet</a:t>
            </a:r>
          </a:p>
          <a:p>
            <a:endParaRPr lang="en-AU" dirty="0" smtClean="0"/>
          </a:p>
          <a:p>
            <a:pPr marL="285750" indent="-285750">
              <a:buFont typeface="Arial" panose="020B0604020202020204" pitchFamily="34" charset="0"/>
              <a:buChar char="•"/>
            </a:pPr>
            <a:r>
              <a:rPr lang="en-AU" dirty="0" smtClean="0">
                <a:hlinkClick r:id="rId2"/>
              </a:rPr>
              <a:t>AusSeabed@ga.gov.au</a:t>
            </a:r>
            <a:endParaRPr lang="en-AU" dirty="0" smtClean="0"/>
          </a:p>
          <a:p>
            <a:endParaRPr lang="en-AU" dirty="0" smtClean="0"/>
          </a:p>
          <a:p>
            <a:pPr marL="285750" indent="-285750">
              <a:buFont typeface="Arial" panose="020B0604020202020204" pitchFamily="34" charset="0"/>
              <a:buChar char="•"/>
            </a:pPr>
            <a:r>
              <a:rPr lang="en-AU" dirty="0" smtClean="0"/>
              <a:t>Kim or Aero</a:t>
            </a:r>
            <a:endParaRPr lang="en-AU" dirty="0"/>
          </a:p>
        </p:txBody>
      </p:sp>
      <p:sp>
        <p:nvSpPr>
          <p:cNvPr id="4" name="Footer Placeholder 3"/>
          <p:cNvSpPr>
            <a:spLocks noGrp="1"/>
          </p:cNvSpPr>
          <p:nvPr>
            <p:ph type="ftr" sz="quarter" idx="10"/>
          </p:nvPr>
        </p:nvSpPr>
        <p:spPr/>
        <p:txBody>
          <a:bodyPr/>
          <a:lstStyle/>
          <a:p>
            <a:endParaRPr lang="en-AU" dirty="0"/>
          </a:p>
        </p:txBody>
      </p:sp>
    </p:spTree>
    <p:extLst>
      <p:ext uri="{BB962C8B-B14F-4D97-AF65-F5344CB8AC3E}">
        <p14:creationId xmlns:p14="http://schemas.microsoft.com/office/powerpoint/2010/main" val="24222966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Workshop agenda:</a:t>
            </a:r>
            <a:r>
              <a:rPr lang="en-AU" dirty="0"/>
              <a:t/>
            </a:r>
            <a:br>
              <a:rPr lang="en-AU" dirty="0"/>
            </a:br>
            <a:r>
              <a:rPr lang="en-AU" dirty="0" smtClean="0"/>
              <a:t>	</a:t>
            </a:r>
            <a:endParaRPr lang="en-AU" dirty="0"/>
          </a:p>
        </p:txBody>
      </p:sp>
      <p:sp>
        <p:nvSpPr>
          <p:cNvPr id="3" name="Content Placeholder 2"/>
          <p:cNvSpPr>
            <a:spLocks noGrp="1"/>
          </p:cNvSpPr>
          <p:nvPr>
            <p:ph idx="1"/>
          </p:nvPr>
        </p:nvSpPr>
        <p:spPr>
          <a:xfrm>
            <a:off x="457200" y="915566"/>
            <a:ext cx="8229600" cy="3744416"/>
          </a:xfrm>
        </p:spPr>
        <p:txBody>
          <a:bodyPr/>
          <a:lstStyle/>
          <a:p>
            <a:r>
              <a:rPr lang="en-AU" sz="1600" dirty="0" smtClean="0"/>
              <a:t>18:30-18:45 What is </a:t>
            </a:r>
            <a:r>
              <a:rPr lang="en-AU" sz="1600" dirty="0" err="1" smtClean="0"/>
              <a:t>AusSeabed</a:t>
            </a:r>
            <a:r>
              <a:rPr lang="en-AU" sz="1600" dirty="0" smtClean="0"/>
              <a:t> and Updates on </a:t>
            </a:r>
            <a:r>
              <a:rPr lang="en-AU" sz="1600" dirty="0" err="1" smtClean="0"/>
              <a:t>AusSeabed</a:t>
            </a:r>
            <a:r>
              <a:rPr lang="en-AU" sz="1600" dirty="0" smtClean="0"/>
              <a:t> initiatives</a:t>
            </a:r>
          </a:p>
          <a:p>
            <a:r>
              <a:rPr lang="en-AU" sz="1600" b="1" dirty="0" smtClean="0"/>
              <a:t>18:45-19:45 QA4MBES (Nathan and Sam, FrontierSI)</a:t>
            </a:r>
          </a:p>
          <a:p>
            <a:r>
              <a:rPr lang="en-AU" sz="1600" dirty="0" smtClean="0"/>
              <a:t>Break</a:t>
            </a:r>
          </a:p>
          <a:p>
            <a:r>
              <a:rPr lang="en-AU" sz="1600" dirty="0" smtClean="0"/>
              <a:t>20:00 - 21:00 Data discoverability and accessibility (Dan, Deakin </a:t>
            </a:r>
            <a:r>
              <a:rPr lang="en-AU" sz="1600" dirty="0" err="1" smtClean="0"/>
              <a:t>Uni</a:t>
            </a:r>
            <a:r>
              <a:rPr lang="en-AU" sz="1600" dirty="0" smtClean="0"/>
              <a:t> &amp; Kim, GA)</a:t>
            </a:r>
          </a:p>
          <a:p>
            <a:r>
              <a:rPr lang="en-AU" sz="1600" dirty="0" smtClean="0"/>
              <a:t>21:00 - 21:30 </a:t>
            </a:r>
            <a:r>
              <a:rPr lang="en-AU" sz="1600" dirty="0" err="1" smtClean="0"/>
              <a:t>AusSeabed</a:t>
            </a:r>
            <a:r>
              <a:rPr lang="en-AU" sz="1600" dirty="0" smtClean="0"/>
              <a:t> Steering committee and directions (Ralph, WA DoT)</a:t>
            </a:r>
          </a:p>
          <a:p>
            <a:r>
              <a:rPr lang="en-AU" sz="1600" dirty="0" smtClean="0"/>
              <a:t>21:30 - 21:45 </a:t>
            </a:r>
            <a:r>
              <a:rPr lang="en-AU" sz="1600" dirty="0" err="1" smtClean="0"/>
              <a:t>AusSeabed</a:t>
            </a:r>
            <a:r>
              <a:rPr lang="en-AU" sz="1600" dirty="0" smtClean="0"/>
              <a:t> and Seabed 2030</a:t>
            </a:r>
          </a:p>
          <a:p>
            <a:endParaRPr lang="en-AU" sz="1600" dirty="0" smtClean="0"/>
          </a:p>
          <a:p>
            <a:endParaRPr lang="en-AU" sz="1600" dirty="0"/>
          </a:p>
        </p:txBody>
      </p:sp>
    </p:spTree>
    <p:extLst>
      <p:ext uri="{BB962C8B-B14F-4D97-AF65-F5344CB8AC3E}">
        <p14:creationId xmlns:p14="http://schemas.microsoft.com/office/powerpoint/2010/main" val="1246271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1. QA4MBES</a:t>
            </a:r>
            <a:endParaRPr lang="en-AU" dirty="0"/>
          </a:p>
        </p:txBody>
      </p:sp>
      <p:sp>
        <p:nvSpPr>
          <p:cNvPr id="3" name="Content Placeholder 2"/>
          <p:cNvSpPr>
            <a:spLocks noGrp="1"/>
          </p:cNvSpPr>
          <p:nvPr>
            <p:ph idx="1"/>
          </p:nvPr>
        </p:nvSpPr>
        <p:spPr>
          <a:xfrm>
            <a:off x="457200" y="915566"/>
            <a:ext cx="8229600" cy="3744416"/>
          </a:xfrm>
        </p:spPr>
        <p:txBody>
          <a:bodyPr/>
          <a:lstStyle/>
          <a:p>
            <a:r>
              <a:rPr lang="en-AU" b="1" dirty="0"/>
              <a:t>Outcomes:</a:t>
            </a:r>
            <a:endParaRPr lang="en-AU" dirty="0"/>
          </a:p>
          <a:p>
            <a:pPr lvl="0"/>
            <a:r>
              <a:rPr lang="en-AU" dirty="0" smtClean="0"/>
              <a:t>1. A </a:t>
            </a:r>
            <a:r>
              <a:rPr lang="en-AU" dirty="0"/>
              <a:t>list of user requirements for various applications of MBES in different domains</a:t>
            </a:r>
          </a:p>
          <a:p>
            <a:pPr lvl="0"/>
            <a:r>
              <a:rPr lang="en-AU" dirty="0" smtClean="0"/>
              <a:t>2. Feedback </a:t>
            </a:r>
            <a:r>
              <a:rPr lang="en-AU" dirty="0"/>
              <a:t>on the QA4MBES workflow. </a:t>
            </a:r>
          </a:p>
          <a:p>
            <a:endParaRPr lang="en-AU" dirty="0"/>
          </a:p>
        </p:txBody>
      </p:sp>
      <p:sp>
        <p:nvSpPr>
          <p:cNvPr id="4" name="Footer Placeholder 3"/>
          <p:cNvSpPr>
            <a:spLocks noGrp="1"/>
          </p:cNvSpPr>
          <p:nvPr>
            <p:ph type="ftr" sz="quarter" idx="10"/>
          </p:nvPr>
        </p:nvSpPr>
        <p:spPr/>
        <p:txBody>
          <a:bodyPr/>
          <a:lstStyle/>
          <a:p>
            <a:endParaRPr lang="en-AU" dirty="0"/>
          </a:p>
        </p:txBody>
      </p:sp>
    </p:spTree>
    <p:extLst>
      <p:ext uri="{BB962C8B-B14F-4D97-AF65-F5344CB8AC3E}">
        <p14:creationId xmlns:p14="http://schemas.microsoft.com/office/powerpoint/2010/main" val="1154529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Workshop agenda:</a:t>
            </a:r>
            <a:r>
              <a:rPr lang="en-AU" dirty="0"/>
              <a:t/>
            </a:r>
            <a:br>
              <a:rPr lang="en-AU" dirty="0"/>
            </a:br>
            <a:r>
              <a:rPr lang="en-AU" dirty="0" smtClean="0"/>
              <a:t>	</a:t>
            </a:r>
            <a:endParaRPr lang="en-AU" dirty="0"/>
          </a:p>
        </p:txBody>
      </p:sp>
      <p:sp>
        <p:nvSpPr>
          <p:cNvPr id="3" name="Content Placeholder 2"/>
          <p:cNvSpPr>
            <a:spLocks noGrp="1"/>
          </p:cNvSpPr>
          <p:nvPr>
            <p:ph idx="1"/>
          </p:nvPr>
        </p:nvSpPr>
        <p:spPr>
          <a:xfrm>
            <a:off x="457200" y="915566"/>
            <a:ext cx="8229600" cy="3744416"/>
          </a:xfrm>
        </p:spPr>
        <p:txBody>
          <a:bodyPr/>
          <a:lstStyle/>
          <a:p>
            <a:r>
              <a:rPr lang="en-AU" sz="1600" b="1" dirty="0" smtClean="0"/>
              <a:t>18:30-18:45 What is AusSeabed and Updates on AusSeabed initiatives</a:t>
            </a:r>
          </a:p>
          <a:p>
            <a:r>
              <a:rPr lang="en-AU" sz="1600" dirty="0" smtClean="0"/>
              <a:t>18:45-19:45 QA4MBES (Nathan and Sam, FrontierSI)</a:t>
            </a:r>
          </a:p>
          <a:p>
            <a:r>
              <a:rPr lang="en-AU" sz="1600" dirty="0" smtClean="0"/>
              <a:t>Break</a:t>
            </a:r>
          </a:p>
          <a:p>
            <a:r>
              <a:rPr lang="en-AU" sz="1600" dirty="0" smtClean="0"/>
              <a:t>20:00 - 21:00 Data discoverability and accessibility (Dan, Deakin </a:t>
            </a:r>
            <a:r>
              <a:rPr lang="en-AU" sz="1600" dirty="0" err="1" smtClean="0"/>
              <a:t>Uni</a:t>
            </a:r>
            <a:r>
              <a:rPr lang="en-AU" sz="1600" dirty="0" smtClean="0"/>
              <a:t> &amp; Kim, GA)</a:t>
            </a:r>
          </a:p>
          <a:p>
            <a:r>
              <a:rPr lang="en-AU" sz="1600" dirty="0" smtClean="0"/>
              <a:t>21:00 - 21:30 </a:t>
            </a:r>
            <a:r>
              <a:rPr lang="en-AU" sz="1600" dirty="0" err="1" smtClean="0"/>
              <a:t>AusSeabed</a:t>
            </a:r>
            <a:r>
              <a:rPr lang="en-AU" sz="1600" dirty="0" smtClean="0"/>
              <a:t> Steering committee and directions (Ralph, WA DoT)</a:t>
            </a:r>
          </a:p>
          <a:p>
            <a:r>
              <a:rPr lang="en-AU" sz="1600" dirty="0" smtClean="0"/>
              <a:t>21:30 - 21:45 </a:t>
            </a:r>
            <a:r>
              <a:rPr lang="en-AU" sz="1600" dirty="0" err="1" smtClean="0"/>
              <a:t>AusSeabed</a:t>
            </a:r>
            <a:r>
              <a:rPr lang="en-AU" sz="1600" dirty="0" smtClean="0"/>
              <a:t> and Seabed 2030</a:t>
            </a:r>
          </a:p>
          <a:p>
            <a:endParaRPr lang="en-AU" sz="1600" dirty="0" smtClean="0"/>
          </a:p>
          <a:p>
            <a:endParaRPr lang="en-AU" sz="1600" dirty="0"/>
          </a:p>
        </p:txBody>
      </p:sp>
    </p:spTree>
    <p:extLst>
      <p:ext uri="{BB962C8B-B14F-4D97-AF65-F5344CB8AC3E}">
        <p14:creationId xmlns:p14="http://schemas.microsoft.com/office/powerpoint/2010/main" val="35039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Workshop agenda:</a:t>
            </a:r>
            <a:r>
              <a:rPr lang="en-AU" dirty="0"/>
              <a:t/>
            </a:r>
            <a:br>
              <a:rPr lang="en-AU" dirty="0"/>
            </a:br>
            <a:r>
              <a:rPr lang="en-AU" dirty="0" smtClean="0"/>
              <a:t>	</a:t>
            </a:r>
            <a:endParaRPr lang="en-AU" dirty="0"/>
          </a:p>
        </p:txBody>
      </p:sp>
      <p:sp>
        <p:nvSpPr>
          <p:cNvPr id="3" name="Content Placeholder 2"/>
          <p:cNvSpPr>
            <a:spLocks noGrp="1"/>
          </p:cNvSpPr>
          <p:nvPr>
            <p:ph idx="1"/>
          </p:nvPr>
        </p:nvSpPr>
        <p:spPr>
          <a:xfrm>
            <a:off x="457200" y="915566"/>
            <a:ext cx="8229600" cy="3744416"/>
          </a:xfrm>
        </p:spPr>
        <p:txBody>
          <a:bodyPr/>
          <a:lstStyle/>
          <a:p>
            <a:r>
              <a:rPr lang="en-AU" sz="1600" dirty="0" smtClean="0"/>
              <a:t>18:30-18:45 What is </a:t>
            </a:r>
            <a:r>
              <a:rPr lang="en-AU" sz="1600" dirty="0" err="1" smtClean="0"/>
              <a:t>AusSeabed</a:t>
            </a:r>
            <a:r>
              <a:rPr lang="en-AU" sz="1600" dirty="0" smtClean="0"/>
              <a:t> and Updates on </a:t>
            </a:r>
            <a:r>
              <a:rPr lang="en-AU" sz="1600" dirty="0" err="1" smtClean="0"/>
              <a:t>AusSeabed</a:t>
            </a:r>
            <a:r>
              <a:rPr lang="en-AU" sz="1600" dirty="0" smtClean="0"/>
              <a:t> initiatives</a:t>
            </a:r>
          </a:p>
          <a:p>
            <a:r>
              <a:rPr lang="en-AU" sz="1600" dirty="0" smtClean="0"/>
              <a:t>18:45-19:45 QA4MBES (Nathan and Sam, FrontierSI)</a:t>
            </a:r>
          </a:p>
          <a:p>
            <a:r>
              <a:rPr lang="en-AU" sz="1600" dirty="0" smtClean="0"/>
              <a:t>Break</a:t>
            </a:r>
          </a:p>
          <a:p>
            <a:r>
              <a:rPr lang="en-AU" sz="1600" b="1" dirty="0" smtClean="0"/>
              <a:t>20:00 - 21:00 Data discoverability and accessibility (Dan, Deakin </a:t>
            </a:r>
            <a:r>
              <a:rPr lang="en-AU" sz="1600" b="1" dirty="0" err="1" smtClean="0"/>
              <a:t>Uni</a:t>
            </a:r>
            <a:r>
              <a:rPr lang="en-AU" sz="1600" b="1" dirty="0" smtClean="0"/>
              <a:t> &amp; Kim, GA)</a:t>
            </a:r>
          </a:p>
          <a:p>
            <a:r>
              <a:rPr lang="en-AU" sz="1600" dirty="0" smtClean="0"/>
              <a:t>21:00 - 21:30 </a:t>
            </a:r>
            <a:r>
              <a:rPr lang="en-AU" sz="1600" dirty="0" err="1" smtClean="0"/>
              <a:t>AusSeabed</a:t>
            </a:r>
            <a:r>
              <a:rPr lang="en-AU" sz="1600" dirty="0" smtClean="0"/>
              <a:t> Steering committee and directions (Ralph, WA DoT)</a:t>
            </a:r>
          </a:p>
          <a:p>
            <a:r>
              <a:rPr lang="en-AU" sz="1600" dirty="0" smtClean="0"/>
              <a:t>21:30 - 21:45 </a:t>
            </a:r>
            <a:r>
              <a:rPr lang="en-AU" sz="1600" dirty="0" err="1" smtClean="0"/>
              <a:t>AusSeabed</a:t>
            </a:r>
            <a:r>
              <a:rPr lang="en-AU" sz="1600" dirty="0" smtClean="0"/>
              <a:t> and Seabed 2030</a:t>
            </a:r>
          </a:p>
          <a:p>
            <a:endParaRPr lang="en-AU" sz="1600" dirty="0" smtClean="0"/>
          </a:p>
          <a:p>
            <a:endParaRPr lang="en-AU" sz="1600" dirty="0"/>
          </a:p>
        </p:txBody>
      </p:sp>
    </p:spTree>
    <p:extLst>
      <p:ext uri="{BB962C8B-B14F-4D97-AF65-F5344CB8AC3E}">
        <p14:creationId xmlns:p14="http://schemas.microsoft.com/office/powerpoint/2010/main" val="39396417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5536" y="915818"/>
            <a:ext cx="3888432" cy="3746674"/>
          </a:xfrm>
        </p:spPr>
        <p:txBody>
          <a:bodyPr/>
          <a:lstStyle/>
          <a:p>
            <a:pPr marL="0" lvl="1" indent="0">
              <a:buNone/>
            </a:pPr>
            <a:r>
              <a:rPr lang="en-AU" b="1" dirty="0" smtClean="0">
                <a:solidFill>
                  <a:srgbClr val="8D30A6"/>
                </a:solidFill>
              </a:rPr>
              <a:t>Background</a:t>
            </a:r>
          </a:p>
          <a:p>
            <a:pPr marL="0" lvl="1" indent="0">
              <a:spcBef>
                <a:spcPts val="0"/>
              </a:spcBef>
              <a:buNone/>
            </a:pPr>
            <a:r>
              <a:rPr lang="en-AU" sz="1400" dirty="0" smtClean="0"/>
              <a:t>Data discoverability is </a:t>
            </a:r>
            <a:r>
              <a:rPr lang="en-AU" sz="1400" dirty="0"/>
              <a:t>a pressing issue considering the seabed mapping programs and initiatives that are under way nationally and internationally. </a:t>
            </a:r>
            <a:endParaRPr lang="en-AU" sz="1400" dirty="0" smtClean="0"/>
          </a:p>
          <a:p>
            <a:pPr marL="0" lvl="1" indent="0">
              <a:spcBef>
                <a:spcPts val="0"/>
              </a:spcBef>
              <a:buNone/>
            </a:pPr>
            <a:endParaRPr lang="en-AU" sz="1400" dirty="0"/>
          </a:p>
          <a:p>
            <a:pPr marL="0" lvl="1" indent="0">
              <a:spcBef>
                <a:spcPts val="0"/>
              </a:spcBef>
              <a:buNone/>
            </a:pPr>
            <a:r>
              <a:rPr lang="en-AU" sz="1400" dirty="0" smtClean="0"/>
              <a:t>Considering </a:t>
            </a:r>
            <a:r>
              <a:rPr lang="en-AU" sz="1400" dirty="0"/>
              <a:t>the collaborative nature and diversity of AusSeabed, the group is well placed to undertake discussion and provide a coordinated approach. </a:t>
            </a:r>
          </a:p>
        </p:txBody>
      </p:sp>
      <p:sp>
        <p:nvSpPr>
          <p:cNvPr id="2" name="Rectangle 1"/>
          <p:cNvSpPr/>
          <p:nvPr/>
        </p:nvSpPr>
        <p:spPr>
          <a:xfrm>
            <a:off x="4644008" y="915566"/>
            <a:ext cx="4248472" cy="3877985"/>
          </a:xfrm>
          <a:prstGeom prst="rect">
            <a:avLst/>
          </a:prstGeom>
        </p:spPr>
        <p:txBody>
          <a:bodyPr wrap="square">
            <a:spAutoFit/>
          </a:bodyPr>
          <a:lstStyle/>
          <a:p>
            <a:pPr marL="0" lvl="1" indent="0">
              <a:buNone/>
            </a:pPr>
            <a:r>
              <a:rPr lang="en-AU" b="1" dirty="0" smtClean="0">
                <a:solidFill>
                  <a:srgbClr val="8D30A6"/>
                </a:solidFill>
              </a:rPr>
              <a:t>Outcomes</a:t>
            </a:r>
            <a:endParaRPr lang="en-AU" b="1" dirty="0">
              <a:solidFill>
                <a:srgbClr val="8D30A6"/>
              </a:solidFill>
            </a:endParaRPr>
          </a:p>
          <a:p>
            <a:pPr marL="522287" lvl="1" indent="-342900">
              <a:buFont typeface="+mj-lt"/>
              <a:buAutoNum type="arabicPeriod"/>
            </a:pPr>
            <a:r>
              <a:rPr lang="en-AU" sz="1400" b="1" dirty="0"/>
              <a:t>Data infrastructure </a:t>
            </a:r>
          </a:p>
          <a:p>
            <a:pPr lvl="2"/>
            <a:r>
              <a:rPr lang="en-AU" sz="1400" dirty="0" smtClean="0"/>
              <a:t>How </a:t>
            </a:r>
            <a:r>
              <a:rPr lang="en-AU" sz="1400" dirty="0"/>
              <a:t>to store and manage data</a:t>
            </a:r>
          </a:p>
          <a:p>
            <a:pPr marL="522287" lvl="1" indent="-342900">
              <a:buFont typeface="+mj-lt"/>
              <a:buAutoNum type="arabicPeriod"/>
            </a:pPr>
            <a:r>
              <a:rPr lang="en-AU" sz="1400" b="1" dirty="0"/>
              <a:t>Existing coverage compilation </a:t>
            </a:r>
          </a:p>
          <a:p>
            <a:pPr lvl="2"/>
            <a:r>
              <a:rPr lang="en-AU" sz="1400" dirty="0" smtClean="0"/>
              <a:t>Should and how to compile </a:t>
            </a:r>
            <a:r>
              <a:rPr lang="en-AU" sz="1400" dirty="0"/>
              <a:t>coverage and who will lead this AusSeabed activity and how</a:t>
            </a:r>
          </a:p>
          <a:p>
            <a:pPr marL="342900" lvl="1" indent="-342900">
              <a:spcBef>
                <a:spcPts val="0"/>
              </a:spcBef>
              <a:buAutoNum type="arabicPeriod"/>
            </a:pPr>
            <a:endParaRPr lang="en-AU" sz="1400" dirty="0" smtClean="0"/>
          </a:p>
          <a:p>
            <a:pPr marL="0" lvl="1" indent="0">
              <a:buNone/>
            </a:pPr>
            <a:r>
              <a:rPr lang="en-AU" b="1" dirty="0" smtClean="0">
                <a:solidFill>
                  <a:srgbClr val="8D30A6"/>
                </a:solidFill>
              </a:rPr>
              <a:t>Activity </a:t>
            </a:r>
            <a:r>
              <a:rPr lang="en-AU" b="1" dirty="0">
                <a:solidFill>
                  <a:srgbClr val="8D30A6"/>
                </a:solidFill>
              </a:rPr>
              <a:t>flow: 30 Minutes</a:t>
            </a:r>
          </a:p>
          <a:p>
            <a:pPr marL="0" lvl="1" indent="0">
              <a:spcBef>
                <a:spcPts val="0"/>
              </a:spcBef>
              <a:buNone/>
            </a:pPr>
            <a:r>
              <a:rPr lang="en-AU" sz="1400" b="1" dirty="0" smtClean="0"/>
              <a:t>Infrastructure:</a:t>
            </a:r>
          </a:p>
          <a:p>
            <a:pPr marL="0" lvl="1" indent="0">
              <a:spcBef>
                <a:spcPts val="0"/>
              </a:spcBef>
              <a:buNone/>
            </a:pPr>
            <a:r>
              <a:rPr lang="en-AU" sz="1400" dirty="0" smtClean="0"/>
              <a:t>Presentation of model strawman </a:t>
            </a:r>
            <a:r>
              <a:rPr lang="en-AU" sz="1400" i="1" dirty="0" smtClean="0"/>
              <a:t>(10 min</a:t>
            </a:r>
            <a:r>
              <a:rPr lang="en-AU" sz="1400" dirty="0" smtClean="0"/>
              <a:t>)</a:t>
            </a:r>
          </a:p>
          <a:p>
            <a:pPr marL="0" lvl="1" indent="0">
              <a:spcBef>
                <a:spcPts val="0"/>
              </a:spcBef>
              <a:buNone/>
            </a:pPr>
            <a:r>
              <a:rPr lang="en-AU" sz="1400" dirty="0" smtClean="0"/>
              <a:t>Break out group discussion (</a:t>
            </a:r>
            <a:r>
              <a:rPr lang="en-AU" sz="1400" i="1" dirty="0" smtClean="0"/>
              <a:t>15 min</a:t>
            </a:r>
            <a:r>
              <a:rPr lang="en-AU" sz="1400" dirty="0" smtClean="0"/>
              <a:t>)</a:t>
            </a:r>
          </a:p>
          <a:p>
            <a:pPr marL="0" lvl="1" indent="0">
              <a:spcBef>
                <a:spcPts val="0"/>
              </a:spcBef>
              <a:buNone/>
            </a:pPr>
            <a:r>
              <a:rPr lang="en-AU" sz="1400" dirty="0"/>
              <a:t>Group </a:t>
            </a:r>
            <a:r>
              <a:rPr lang="en-AU" sz="1400" dirty="0" smtClean="0"/>
              <a:t>discussion (15 min)</a:t>
            </a:r>
          </a:p>
          <a:p>
            <a:pPr marL="0" lvl="1" indent="0">
              <a:spcBef>
                <a:spcPts val="0"/>
              </a:spcBef>
              <a:buNone/>
            </a:pPr>
            <a:endParaRPr lang="en-AU" sz="1400" dirty="0" smtClean="0"/>
          </a:p>
          <a:p>
            <a:pPr marL="0" lvl="1" indent="0">
              <a:spcBef>
                <a:spcPts val="0"/>
              </a:spcBef>
              <a:buNone/>
            </a:pPr>
            <a:r>
              <a:rPr lang="en-AU" sz="1400" b="1" dirty="0" smtClean="0"/>
              <a:t>Coverage:</a:t>
            </a:r>
            <a:endParaRPr lang="en-AU" sz="1400" b="1" dirty="0"/>
          </a:p>
          <a:p>
            <a:pPr marL="0" lvl="1" indent="0">
              <a:spcBef>
                <a:spcPts val="0"/>
              </a:spcBef>
              <a:buNone/>
            </a:pPr>
            <a:r>
              <a:rPr lang="en-AU" sz="1400" dirty="0" smtClean="0"/>
              <a:t>Group discussion on coverage (10 min)</a:t>
            </a:r>
          </a:p>
          <a:p>
            <a:pPr marL="0" lvl="1" indent="0">
              <a:spcBef>
                <a:spcPts val="0"/>
              </a:spcBef>
              <a:buNone/>
            </a:pPr>
            <a:endParaRPr lang="en-AU" sz="1400" dirty="0"/>
          </a:p>
        </p:txBody>
      </p:sp>
      <p:sp>
        <p:nvSpPr>
          <p:cNvPr id="5" name="Title 1"/>
          <p:cNvSpPr>
            <a:spLocks noGrp="1"/>
          </p:cNvSpPr>
          <p:nvPr>
            <p:ph type="title"/>
          </p:nvPr>
        </p:nvSpPr>
        <p:spPr>
          <a:xfrm>
            <a:off x="457200" y="311944"/>
            <a:ext cx="8229600" cy="461665"/>
          </a:xfrm>
        </p:spPr>
        <p:txBody>
          <a:bodyPr/>
          <a:lstStyle/>
          <a:p>
            <a:r>
              <a:rPr lang="en-AU" dirty="0" smtClean="0">
                <a:solidFill>
                  <a:srgbClr val="1079B5"/>
                </a:solidFill>
              </a:rPr>
              <a:t>2a. </a:t>
            </a:r>
            <a:r>
              <a:rPr lang="en-AU" dirty="0">
                <a:solidFill>
                  <a:srgbClr val="1079B5"/>
                </a:solidFill>
              </a:rPr>
              <a:t>Data Discovery and accessibility</a:t>
            </a:r>
          </a:p>
        </p:txBody>
      </p:sp>
    </p:spTree>
    <p:extLst>
      <p:ext uri="{BB962C8B-B14F-4D97-AF65-F5344CB8AC3E}">
        <p14:creationId xmlns:p14="http://schemas.microsoft.com/office/powerpoint/2010/main" val="3272508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453" y="44590"/>
            <a:ext cx="8229600" cy="461665"/>
          </a:xfrm>
        </p:spPr>
        <p:txBody>
          <a:bodyPr/>
          <a:lstStyle/>
          <a:p>
            <a:r>
              <a:rPr lang="en-AU" dirty="0" smtClean="0">
                <a:solidFill>
                  <a:srgbClr val="1079B5"/>
                </a:solidFill>
              </a:rPr>
              <a:t>Proposed </a:t>
            </a:r>
            <a:r>
              <a:rPr lang="en-AU" dirty="0">
                <a:solidFill>
                  <a:srgbClr val="1079B5"/>
                </a:solidFill>
              </a:rPr>
              <a:t>data infrastructure model</a:t>
            </a:r>
          </a:p>
        </p:txBody>
      </p:sp>
      <p:grpSp>
        <p:nvGrpSpPr>
          <p:cNvPr id="10" name="Group 9"/>
          <p:cNvGrpSpPr/>
          <p:nvPr/>
        </p:nvGrpSpPr>
        <p:grpSpPr>
          <a:xfrm>
            <a:off x="3131840" y="1491630"/>
            <a:ext cx="2160240" cy="2037190"/>
            <a:chOff x="3412682" y="1635646"/>
            <a:chExt cx="2160240" cy="2037190"/>
          </a:xfrm>
          <a:solidFill>
            <a:schemeClr val="accent5">
              <a:lumMod val="50000"/>
            </a:schemeClr>
          </a:solidFill>
        </p:grpSpPr>
        <p:sp>
          <p:nvSpPr>
            <p:cNvPr id="5" name="Oval 4"/>
            <p:cNvSpPr/>
            <p:nvPr/>
          </p:nvSpPr>
          <p:spPr bwMode="auto">
            <a:xfrm>
              <a:off x="3412682" y="1635646"/>
              <a:ext cx="2160240" cy="2037190"/>
            </a:xfrm>
            <a:prstGeom prst="ellipse">
              <a:avLst/>
            </a:prstGeom>
            <a:grp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smtClean="0">
                <a:ln>
                  <a:noFill/>
                </a:ln>
                <a:solidFill>
                  <a:schemeClr val="bg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sng" strike="noStrike" cap="none" normalizeH="0" baseline="0" dirty="0" smtClean="0">
                  <a:ln>
                    <a:noFill/>
                  </a:ln>
                  <a:solidFill>
                    <a:schemeClr val="bg1"/>
                  </a:solidFill>
                  <a:effectLst/>
                </a:rPr>
                <a:t>National </a:t>
              </a:r>
              <a:r>
                <a:rPr lang="en-AU" sz="1600" u="sng" dirty="0" smtClean="0">
                  <a:solidFill>
                    <a:schemeClr val="bg1"/>
                  </a:solidFill>
                </a:rPr>
                <a:t>Hub</a:t>
              </a:r>
              <a:endParaRPr kumimoji="0" lang="en-AU" sz="1600" b="0" i="0" u="sng" strike="noStrike" cap="none" normalizeH="0" baseline="0" dirty="0" smtClean="0">
                <a:ln>
                  <a:noFill/>
                </a:ln>
                <a:solidFill>
                  <a:schemeClr val="bg1"/>
                </a:solidFill>
                <a:effectLst/>
              </a:endParaRPr>
            </a:p>
            <a:p>
              <a:pPr algn="ctr"/>
              <a:r>
                <a:rPr lang="en-AU" sz="1200" dirty="0" smtClean="0">
                  <a:solidFill>
                    <a:schemeClr val="bg1"/>
                  </a:solidFill>
                </a:rPr>
                <a:t>Ledger</a:t>
              </a:r>
              <a:endParaRPr lang="en-AU" sz="1200" dirty="0">
                <a:solidFill>
                  <a:schemeClr val="bg1"/>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AU" sz="1200" dirty="0" smtClean="0">
                  <a:solidFill>
                    <a:schemeClr val="bg1"/>
                  </a:solidFill>
                </a:rPr>
                <a:t>managed by GA</a:t>
              </a: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1200" b="0" i="0" u="none" strike="noStrike" cap="none" normalizeH="0" baseline="0" dirty="0" smtClean="0">
                <a:ln>
                  <a:noFill/>
                </a:ln>
                <a:solidFill>
                  <a:schemeClr val="bg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smtClean="0">
                <a:ln>
                  <a:noFill/>
                </a:ln>
                <a:solidFill>
                  <a:schemeClr val="bg1"/>
                </a:solidFill>
                <a:effectLst/>
                <a:latin typeface="Arial" charset="0"/>
              </a:endParaRPr>
            </a:p>
          </p:txBody>
        </p:sp>
        <p:grpSp>
          <p:nvGrpSpPr>
            <p:cNvPr id="9" name="Group 8"/>
            <p:cNvGrpSpPr/>
            <p:nvPr/>
          </p:nvGrpSpPr>
          <p:grpSpPr>
            <a:xfrm>
              <a:off x="3893593" y="2946628"/>
              <a:ext cx="1175412" cy="353231"/>
              <a:chOff x="194404" y="2250468"/>
              <a:chExt cx="1097052" cy="353231"/>
            </a:xfrm>
            <a:grpFill/>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344"/>
              <a:stretch/>
            </p:blipFill>
            <p:spPr bwMode="auto">
              <a:xfrm>
                <a:off x="194404" y="2250468"/>
                <a:ext cx="1097052" cy="353231"/>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642364" y="2469227"/>
                <a:ext cx="537660" cy="710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grpSp>
      </p:grpSp>
      <p:sp>
        <p:nvSpPr>
          <p:cNvPr id="11" name="Oval 10"/>
          <p:cNvSpPr/>
          <p:nvPr/>
        </p:nvSpPr>
        <p:spPr bwMode="auto">
          <a:xfrm>
            <a:off x="5133267" y="3452543"/>
            <a:ext cx="2016224" cy="1344723"/>
          </a:xfrm>
          <a:prstGeom prst="ellipse">
            <a:avLst/>
          </a:prstGeom>
          <a:solidFill>
            <a:schemeClr val="accent5">
              <a:lumMod val="10000"/>
            </a:schemeClr>
          </a:solidFill>
          <a:ln w="38100" cap="flat" cmpd="sng" algn="ctr">
            <a:solidFill>
              <a:srgbClr val="CC33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sng" strike="noStrike" cap="none" normalizeH="0" baseline="0" dirty="0" smtClean="0">
                <a:ln>
                  <a:noFill/>
                </a:ln>
                <a:solidFill>
                  <a:schemeClr val="bg1"/>
                </a:solidFill>
                <a:effectLst/>
                <a:latin typeface="Arial" charset="0"/>
              </a:rPr>
              <a:t>Local Hub</a:t>
            </a:r>
          </a:p>
          <a:p>
            <a:pPr marL="0" marR="0" indent="0" algn="ctr" defTabSz="914400" rtl="0" eaLnBrk="0" fontAlgn="base" latinLnBrk="0" hangingPunct="0">
              <a:lnSpc>
                <a:spcPct val="100000"/>
              </a:lnSpc>
              <a:spcBef>
                <a:spcPct val="0"/>
              </a:spcBef>
              <a:spcAft>
                <a:spcPct val="0"/>
              </a:spcAft>
              <a:buClrTx/>
              <a:buSzTx/>
              <a:buFontTx/>
              <a:buNone/>
              <a:tabLst/>
            </a:pPr>
            <a:r>
              <a:rPr lang="en-AU" sz="1400" dirty="0" smtClean="0">
                <a:solidFill>
                  <a:schemeClr val="bg1"/>
                </a:solidFill>
              </a:rPr>
              <a:t>Other Governments</a:t>
            </a:r>
          </a:p>
          <a:p>
            <a:pPr algn="ctr"/>
            <a:r>
              <a:rPr lang="en-AU" sz="1200" dirty="0">
                <a:solidFill>
                  <a:schemeClr val="bg1"/>
                </a:solidFill>
              </a:rPr>
              <a:t>Data Custodian</a:t>
            </a:r>
            <a:endParaRPr kumimoji="0" lang="en-AU" sz="1200" b="0" i="0" u="none" strike="noStrike" cap="none" normalizeH="0" baseline="0" dirty="0" smtClean="0">
              <a:ln>
                <a:noFill/>
              </a:ln>
              <a:solidFill>
                <a:schemeClr val="bg1"/>
              </a:solidFill>
              <a:effectLst/>
            </a:endParaRPr>
          </a:p>
        </p:txBody>
      </p:sp>
      <p:sp>
        <p:nvSpPr>
          <p:cNvPr id="12" name="Oval 11"/>
          <p:cNvSpPr/>
          <p:nvPr/>
        </p:nvSpPr>
        <p:spPr bwMode="auto">
          <a:xfrm>
            <a:off x="6141380" y="1851670"/>
            <a:ext cx="2016224" cy="1344723"/>
          </a:xfrm>
          <a:prstGeom prst="ellipse">
            <a:avLst/>
          </a:prstGeom>
          <a:solidFill>
            <a:schemeClr val="accent5">
              <a:lumMod val="10000"/>
            </a:schemeClr>
          </a:solidFill>
          <a:ln w="38100" cap="flat" cmpd="sng" algn="ctr">
            <a:solidFill>
              <a:srgbClr val="CC33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sng" strike="noStrike" cap="none" normalizeH="0" baseline="0" dirty="0" smtClean="0">
                <a:ln>
                  <a:noFill/>
                </a:ln>
                <a:solidFill>
                  <a:schemeClr val="bg1"/>
                </a:solidFill>
                <a:effectLst/>
                <a:latin typeface="Arial" charset="0"/>
              </a:rPr>
              <a:t>Local Hub</a:t>
            </a:r>
          </a:p>
          <a:p>
            <a:pPr marL="0" marR="0" indent="0" algn="ctr" defTabSz="914400" rtl="0" eaLnBrk="0" fontAlgn="base" latinLnBrk="0" hangingPunct="0">
              <a:lnSpc>
                <a:spcPct val="100000"/>
              </a:lnSpc>
              <a:spcBef>
                <a:spcPct val="0"/>
              </a:spcBef>
              <a:spcAft>
                <a:spcPct val="0"/>
              </a:spcAft>
              <a:buClrTx/>
              <a:buSzTx/>
              <a:buFontTx/>
              <a:buNone/>
              <a:tabLst/>
            </a:pPr>
            <a:r>
              <a:rPr lang="en-AU" sz="1400" dirty="0" smtClean="0">
                <a:solidFill>
                  <a:schemeClr val="bg1"/>
                </a:solidFill>
              </a:rPr>
              <a:t>Geoscience</a:t>
            </a:r>
          </a:p>
          <a:p>
            <a:pPr marL="0" marR="0" indent="0" algn="ctr" defTabSz="914400" rtl="0" eaLnBrk="0" fontAlgn="base" latinLnBrk="0" hangingPunct="0">
              <a:lnSpc>
                <a:spcPct val="100000"/>
              </a:lnSpc>
              <a:spcBef>
                <a:spcPct val="0"/>
              </a:spcBef>
              <a:spcAft>
                <a:spcPct val="0"/>
              </a:spcAft>
              <a:buClrTx/>
              <a:buSzTx/>
              <a:buFontTx/>
              <a:buNone/>
              <a:tabLst/>
            </a:pPr>
            <a:r>
              <a:rPr lang="en-AU" sz="1400" dirty="0" smtClean="0">
                <a:solidFill>
                  <a:schemeClr val="bg1"/>
                </a:solidFill>
              </a:rPr>
              <a:t>Australia </a:t>
            </a:r>
          </a:p>
          <a:p>
            <a:pPr algn="ctr"/>
            <a:r>
              <a:rPr lang="en-AU" sz="1200" dirty="0">
                <a:solidFill>
                  <a:schemeClr val="bg1"/>
                </a:solidFill>
              </a:rPr>
              <a:t>Data Custodian</a:t>
            </a:r>
            <a:endParaRPr kumimoji="0" lang="en-AU" sz="1200" b="0" i="0" u="none" strike="noStrike" cap="none" normalizeH="0" baseline="0" dirty="0" smtClean="0">
              <a:ln>
                <a:noFill/>
              </a:ln>
              <a:solidFill>
                <a:schemeClr val="bg1"/>
              </a:solidFill>
              <a:effectLst/>
            </a:endParaRPr>
          </a:p>
        </p:txBody>
      </p:sp>
      <p:sp>
        <p:nvSpPr>
          <p:cNvPr id="13" name="Oval 12"/>
          <p:cNvSpPr/>
          <p:nvPr/>
        </p:nvSpPr>
        <p:spPr bwMode="auto">
          <a:xfrm>
            <a:off x="1512377" y="3578644"/>
            <a:ext cx="2016224" cy="998489"/>
          </a:xfrm>
          <a:prstGeom prst="ellipse">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sng" strike="noStrike" cap="none" normalizeH="0" baseline="0" dirty="0" smtClean="0">
                <a:ln>
                  <a:noFill/>
                </a:ln>
                <a:solidFill>
                  <a:schemeClr val="bg1"/>
                </a:solidFill>
                <a:effectLst/>
              </a:rPr>
              <a:t>Data </a:t>
            </a:r>
            <a:r>
              <a:rPr lang="en-AU" sz="1600" u="sng" dirty="0" smtClean="0">
                <a:solidFill>
                  <a:schemeClr val="bg1"/>
                </a:solidFill>
              </a:rPr>
              <a:t>supplier</a:t>
            </a:r>
            <a:endParaRPr kumimoji="0" lang="en-AU" sz="1600" b="0" i="0" u="sng" strike="noStrike" cap="none" normalizeH="0" baseline="0" dirty="0" smtClean="0">
              <a:ln>
                <a:noFill/>
              </a:ln>
              <a:solidFill>
                <a:schemeClr val="bg1"/>
              </a:solidFill>
              <a:effectLst/>
            </a:endParaRPr>
          </a:p>
          <a:p>
            <a:pPr marL="0" marR="0" indent="0" algn="ctr" defTabSz="914400" rtl="0" eaLnBrk="0" fontAlgn="base" latinLnBrk="0" hangingPunct="0">
              <a:lnSpc>
                <a:spcPct val="100000"/>
              </a:lnSpc>
              <a:spcBef>
                <a:spcPct val="0"/>
              </a:spcBef>
              <a:spcAft>
                <a:spcPct val="0"/>
              </a:spcAft>
              <a:buClrTx/>
              <a:buSzTx/>
              <a:buFontTx/>
              <a:buNone/>
              <a:tabLst/>
            </a:pPr>
            <a:r>
              <a:rPr lang="en-AU" sz="1200" dirty="0">
                <a:solidFill>
                  <a:schemeClr val="bg1"/>
                </a:solidFill>
              </a:rPr>
              <a:t>t</a:t>
            </a:r>
            <a:r>
              <a:rPr lang="en-AU" sz="1200" dirty="0" smtClean="0">
                <a:solidFill>
                  <a:schemeClr val="bg1"/>
                </a:solidFill>
              </a:rPr>
              <a:t>o central repository</a:t>
            </a:r>
            <a:endParaRPr kumimoji="0" lang="en-AU" sz="1200" b="0" i="0" strike="noStrike" cap="none" normalizeH="0" baseline="0" dirty="0" smtClean="0">
              <a:ln>
                <a:noFill/>
              </a:ln>
              <a:solidFill>
                <a:schemeClr val="bg1"/>
              </a:solidFill>
              <a:effectLst/>
            </a:endParaRPr>
          </a:p>
        </p:txBody>
      </p:sp>
      <p:sp>
        <p:nvSpPr>
          <p:cNvPr id="14" name="Oval 13"/>
          <p:cNvSpPr/>
          <p:nvPr/>
        </p:nvSpPr>
        <p:spPr bwMode="auto">
          <a:xfrm>
            <a:off x="1019212" y="901205"/>
            <a:ext cx="1656184" cy="825372"/>
          </a:xfrm>
          <a:prstGeom prst="ellipse">
            <a:avLst/>
          </a:prstGeom>
          <a:solidFill>
            <a:schemeClr val="accent5">
              <a:lumMod val="25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none" strike="noStrike" cap="none" normalizeH="0" baseline="0" dirty="0" smtClean="0">
                <a:ln>
                  <a:noFill/>
                </a:ln>
                <a:solidFill>
                  <a:schemeClr val="bg1"/>
                </a:solidFill>
                <a:effectLst/>
                <a:latin typeface="Arial" charset="0"/>
              </a:rPr>
              <a:t>Data </a:t>
            </a:r>
            <a:r>
              <a:rPr lang="en-AU" sz="1600" dirty="0" smtClean="0">
                <a:solidFill>
                  <a:schemeClr val="bg1"/>
                </a:solidFill>
              </a:rPr>
              <a:t>Customer</a:t>
            </a:r>
            <a:endParaRPr kumimoji="0" lang="en-AU" sz="1600" b="0" i="0" u="none" strike="noStrike" cap="none" normalizeH="0" baseline="0" dirty="0" smtClean="0">
              <a:ln>
                <a:noFill/>
              </a:ln>
              <a:solidFill>
                <a:schemeClr val="bg1"/>
              </a:solidFill>
              <a:effectLst/>
              <a:latin typeface="Arial" charset="0"/>
            </a:endParaRPr>
          </a:p>
        </p:txBody>
      </p:sp>
      <p:sp>
        <p:nvSpPr>
          <p:cNvPr id="15" name="Oval 14"/>
          <p:cNvSpPr/>
          <p:nvPr/>
        </p:nvSpPr>
        <p:spPr bwMode="auto">
          <a:xfrm>
            <a:off x="5133267" y="339502"/>
            <a:ext cx="2016224" cy="1344723"/>
          </a:xfrm>
          <a:prstGeom prst="ellipse">
            <a:avLst/>
          </a:prstGeom>
          <a:solidFill>
            <a:schemeClr val="accent5">
              <a:lumMod val="10000"/>
            </a:schemeClr>
          </a:solidFill>
          <a:ln w="38100" cap="flat" cmpd="sng" algn="ctr">
            <a:solidFill>
              <a:srgbClr val="CC33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1600" b="0" i="0" u="sng" strike="noStrike" cap="none" normalizeH="0" baseline="0" dirty="0" smtClean="0">
                <a:ln>
                  <a:noFill/>
                </a:ln>
                <a:solidFill>
                  <a:schemeClr val="bg1"/>
                </a:solidFill>
                <a:effectLst/>
                <a:latin typeface="Arial" charset="0"/>
              </a:rPr>
              <a:t>Local Hub</a:t>
            </a:r>
          </a:p>
          <a:p>
            <a:pPr marL="0" marR="0" indent="0" algn="ctr" defTabSz="914400" rtl="0" eaLnBrk="0" fontAlgn="base" latinLnBrk="0" hangingPunct="0">
              <a:lnSpc>
                <a:spcPct val="100000"/>
              </a:lnSpc>
              <a:spcBef>
                <a:spcPct val="0"/>
              </a:spcBef>
              <a:spcAft>
                <a:spcPct val="0"/>
              </a:spcAft>
              <a:buClrTx/>
              <a:buSzTx/>
              <a:buFontTx/>
              <a:buNone/>
              <a:tabLst/>
            </a:pPr>
            <a:r>
              <a:rPr lang="en-AU" sz="1400" dirty="0" smtClean="0">
                <a:solidFill>
                  <a:schemeClr val="bg1"/>
                </a:solidFill>
              </a:rPr>
              <a:t>Hydrographic</a:t>
            </a:r>
          </a:p>
          <a:p>
            <a:pPr marL="0" marR="0" indent="0" algn="ctr" defTabSz="914400" rtl="0" eaLnBrk="0" fontAlgn="base" latinLnBrk="0" hangingPunct="0">
              <a:lnSpc>
                <a:spcPct val="100000"/>
              </a:lnSpc>
              <a:spcBef>
                <a:spcPct val="0"/>
              </a:spcBef>
              <a:spcAft>
                <a:spcPct val="0"/>
              </a:spcAft>
              <a:buClrTx/>
              <a:buSzTx/>
              <a:buFontTx/>
              <a:buNone/>
              <a:tabLst/>
            </a:pPr>
            <a:r>
              <a:rPr lang="en-AU" sz="1400" dirty="0" smtClean="0">
                <a:solidFill>
                  <a:schemeClr val="bg1"/>
                </a:solidFill>
              </a:rPr>
              <a:t>Office</a:t>
            </a:r>
            <a:endParaRPr lang="en-AU" sz="1600" dirty="0" smtClean="0">
              <a:solidFill>
                <a:schemeClr val="bg1"/>
              </a:solidFill>
            </a:endParaRPr>
          </a:p>
          <a:p>
            <a:pPr marL="0" marR="0" indent="0" algn="ctr" defTabSz="914400" rtl="0" eaLnBrk="0" fontAlgn="base" latinLnBrk="0" hangingPunct="0">
              <a:lnSpc>
                <a:spcPct val="100000"/>
              </a:lnSpc>
              <a:spcBef>
                <a:spcPct val="0"/>
              </a:spcBef>
              <a:spcAft>
                <a:spcPct val="0"/>
              </a:spcAft>
              <a:buClrTx/>
              <a:buSzTx/>
              <a:buFontTx/>
              <a:buNone/>
              <a:tabLst/>
            </a:pPr>
            <a:r>
              <a:rPr lang="en-AU" sz="1200" dirty="0" smtClean="0">
                <a:solidFill>
                  <a:schemeClr val="bg1"/>
                </a:solidFill>
              </a:rPr>
              <a:t>Data Custodian</a:t>
            </a:r>
            <a:endParaRPr kumimoji="0" lang="en-AU" sz="1200" b="0" i="0" u="none" strike="noStrike" cap="none" normalizeH="0" baseline="0" dirty="0" smtClean="0">
              <a:ln>
                <a:noFill/>
              </a:ln>
              <a:solidFill>
                <a:schemeClr val="bg1"/>
              </a:solidFill>
              <a:effectLst/>
            </a:endParaRPr>
          </a:p>
        </p:txBody>
      </p:sp>
      <p:sp>
        <p:nvSpPr>
          <p:cNvPr id="16" name="TextBox 15"/>
          <p:cNvSpPr txBox="1"/>
          <p:nvPr/>
        </p:nvSpPr>
        <p:spPr>
          <a:xfrm>
            <a:off x="7005475" y="460089"/>
            <a:ext cx="950901" cy="338554"/>
          </a:xfrm>
          <a:prstGeom prst="rect">
            <a:avLst/>
          </a:prstGeom>
          <a:noFill/>
        </p:spPr>
        <p:txBody>
          <a:bodyPr wrap="none" rtlCol="0">
            <a:spAutoFit/>
          </a:bodyPr>
          <a:lstStyle/>
          <a:p>
            <a:r>
              <a:rPr lang="en-AU" sz="1600" b="1" dirty="0" smtClean="0">
                <a:solidFill>
                  <a:srgbClr val="CC3300"/>
                </a:solidFill>
              </a:rPr>
              <a:t>Firewall</a:t>
            </a:r>
            <a:endParaRPr lang="en-AU" sz="1600" b="1" dirty="0">
              <a:solidFill>
                <a:srgbClr val="CC3300"/>
              </a:solidFill>
            </a:endParaRPr>
          </a:p>
        </p:txBody>
      </p:sp>
      <p:sp>
        <p:nvSpPr>
          <p:cNvPr id="17" name="TextBox 16"/>
          <p:cNvSpPr txBox="1"/>
          <p:nvPr/>
        </p:nvSpPr>
        <p:spPr>
          <a:xfrm>
            <a:off x="8157603" y="2354754"/>
            <a:ext cx="950901" cy="338554"/>
          </a:xfrm>
          <a:prstGeom prst="rect">
            <a:avLst/>
          </a:prstGeom>
          <a:noFill/>
        </p:spPr>
        <p:txBody>
          <a:bodyPr wrap="none" rtlCol="0">
            <a:spAutoFit/>
          </a:bodyPr>
          <a:lstStyle/>
          <a:p>
            <a:r>
              <a:rPr lang="en-AU" sz="1600" b="1" dirty="0" smtClean="0">
                <a:solidFill>
                  <a:srgbClr val="CC3300"/>
                </a:solidFill>
              </a:rPr>
              <a:t>Firewall</a:t>
            </a:r>
            <a:endParaRPr lang="en-AU" sz="1600" b="1" dirty="0">
              <a:solidFill>
                <a:srgbClr val="CC3300"/>
              </a:solidFill>
            </a:endParaRPr>
          </a:p>
        </p:txBody>
      </p:sp>
      <p:sp>
        <p:nvSpPr>
          <p:cNvPr id="18" name="TextBox 17"/>
          <p:cNvSpPr txBox="1"/>
          <p:nvPr/>
        </p:nvSpPr>
        <p:spPr>
          <a:xfrm>
            <a:off x="6933467" y="4458712"/>
            <a:ext cx="950901" cy="338554"/>
          </a:xfrm>
          <a:prstGeom prst="rect">
            <a:avLst/>
          </a:prstGeom>
          <a:noFill/>
        </p:spPr>
        <p:txBody>
          <a:bodyPr wrap="none" rtlCol="0">
            <a:spAutoFit/>
          </a:bodyPr>
          <a:lstStyle/>
          <a:p>
            <a:r>
              <a:rPr lang="en-AU" sz="1600" b="1" dirty="0" smtClean="0">
                <a:solidFill>
                  <a:srgbClr val="CC3300"/>
                </a:solidFill>
              </a:rPr>
              <a:t>Firewall</a:t>
            </a:r>
            <a:endParaRPr lang="en-AU" sz="1600" b="1" dirty="0">
              <a:solidFill>
                <a:srgbClr val="CC3300"/>
              </a:solidFill>
            </a:endParaRPr>
          </a:p>
        </p:txBody>
      </p:sp>
      <p:cxnSp>
        <p:nvCxnSpPr>
          <p:cNvPr id="20" name="Straight Arrow Connector 19"/>
          <p:cNvCxnSpPr/>
          <p:nvPr/>
        </p:nvCxnSpPr>
        <p:spPr bwMode="auto">
          <a:xfrm flipH="1">
            <a:off x="4680275" y="1198623"/>
            <a:ext cx="683813" cy="700204"/>
          </a:xfrm>
          <a:prstGeom prst="straightConnector1">
            <a:avLst/>
          </a:prstGeom>
          <a:solidFill>
            <a:schemeClr val="accent1"/>
          </a:solidFill>
          <a:ln w="28575"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H="1">
            <a:off x="4797053" y="1322882"/>
            <a:ext cx="720080" cy="670222"/>
          </a:xfrm>
          <a:prstGeom prst="straightConnector1">
            <a:avLst/>
          </a:prstGeom>
          <a:solidFill>
            <a:schemeClr val="accent1"/>
          </a:solidFill>
          <a:ln w="28575" cap="flat" cmpd="sng" algn="ctr">
            <a:solidFill>
              <a:srgbClr val="0099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p:cNvSpPr txBox="1"/>
          <p:nvPr/>
        </p:nvSpPr>
        <p:spPr>
          <a:xfrm>
            <a:off x="4139952" y="1148140"/>
            <a:ext cx="1106393" cy="415498"/>
          </a:xfrm>
          <a:prstGeom prst="rect">
            <a:avLst/>
          </a:prstGeom>
          <a:noFill/>
        </p:spPr>
        <p:txBody>
          <a:bodyPr wrap="none" rtlCol="0">
            <a:spAutoFit/>
          </a:bodyPr>
          <a:lstStyle/>
          <a:p>
            <a:pPr algn="ctr"/>
            <a:r>
              <a:rPr lang="en-AU" sz="1050" b="1" dirty="0" smtClean="0"/>
              <a:t>QC &amp; Package</a:t>
            </a:r>
          </a:p>
          <a:p>
            <a:pPr algn="ctr"/>
            <a:r>
              <a:rPr lang="en-AU" sz="1050" b="1" dirty="0" smtClean="0"/>
              <a:t>metadata</a:t>
            </a:r>
            <a:endParaRPr lang="en-AU" sz="1050" b="1" dirty="0"/>
          </a:p>
        </p:txBody>
      </p:sp>
      <p:sp>
        <p:nvSpPr>
          <p:cNvPr id="31" name="TextBox 30"/>
          <p:cNvSpPr txBox="1"/>
          <p:nvPr/>
        </p:nvSpPr>
        <p:spPr>
          <a:xfrm>
            <a:off x="5112324" y="1599619"/>
            <a:ext cx="433132" cy="253916"/>
          </a:xfrm>
          <a:prstGeom prst="rect">
            <a:avLst/>
          </a:prstGeom>
          <a:noFill/>
        </p:spPr>
        <p:txBody>
          <a:bodyPr wrap="none" rtlCol="0">
            <a:spAutoFit/>
          </a:bodyPr>
          <a:lstStyle/>
          <a:p>
            <a:r>
              <a:rPr lang="en-AU" sz="1050" b="1" dirty="0" smtClean="0"/>
              <a:t>Use</a:t>
            </a:r>
            <a:endParaRPr lang="en-AU" sz="1050" b="1" dirty="0"/>
          </a:p>
        </p:txBody>
      </p:sp>
      <p:cxnSp>
        <p:nvCxnSpPr>
          <p:cNvPr id="32" name="Straight Arrow Connector 31"/>
          <p:cNvCxnSpPr/>
          <p:nvPr/>
        </p:nvCxnSpPr>
        <p:spPr bwMode="auto">
          <a:xfrm flipH="1">
            <a:off x="5112324" y="2447249"/>
            <a:ext cx="1259876" cy="0"/>
          </a:xfrm>
          <a:prstGeom prst="straightConnector1">
            <a:avLst/>
          </a:prstGeom>
          <a:solidFill>
            <a:schemeClr val="accent1"/>
          </a:solidFill>
          <a:ln w="28575"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p:nvPr/>
        </p:nvCxnSpPr>
        <p:spPr bwMode="auto">
          <a:xfrm flipH="1">
            <a:off x="5112324" y="2564011"/>
            <a:ext cx="1238932" cy="0"/>
          </a:xfrm>
          <a:prstGeom prst="straightConnector1">
            <a:avLst/>
          </a:prstGeom>
          <a:solidFill>
            <a:schemeClr val="accent1"/>
          </a:solidFill>
          <a:ln w="28575" cap="flat" cmpd="sng" algn="ctr">
            <a:solidFill>
              <a:srgbClr val="0099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p:cNvCxnSpPr/>
          <p:nvPr/>
        </p:nvCxnSpPr>
        <p:spPr bwMode="auto">
          <a:xfrm flipH="1" flipV="1">
            <a:off x="4913042" y="3087061"/>
            <a:ext cx="683812" cy="611110"/>
          </a:xfrm>
          <a:prstGeom prst="straightConnector1">
            <a:avLst/>
          </a:prstGeom>
          <a:solidFill>
            <a:schemeClr val="accent1"/>
          </a:solidFill>
          <a:ln w="28575" cap="flat" cmpd="sng" algn="ctr">
            <a:solidFill>
              <a:schemeClr val="accent1">
                <a:lumMod val="60000"/>
                <a:lumOff val="40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Arrow Connector 37"/>
          <p:cNvCxnSpPr/>
          <p:nvPr/>
        </p:nvCxnSpPr>
        <p:spPr bwMode="auto">
          <a:xfrm flipH="1" flipV="1">
            <a:off x="4820538" y="3155843"/>
            <a:ext cx="757291" cy="712051"/>
          </a:xfrm>
          <a:prstGeom prst="straightConnector1">
            <a:avLst/>
          </a:prstGeom>
          <a:solidFill>
            <a:schemeClr val="accent1"/>
          </a:solidFill>
          <a:ln w="28575" cap="flat" cmpd="sng" algn="ctr">
            <a:solidFill>
              <a:srgbClr val="0099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p:cNvCxnSpPr/>
          <p:nvPr/>
        </p:nvCxnSpPr>
        <p:spPr bwMode="auto">
          <a:xfrm flipH="1" flipV="1">
            <a:off x="2339752" y="1476476"/>
            <a:ext cx="1164354" cy="516628"/>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Arrow Connector 43"/>
          <p:cNvCxnSpPr/>
          <p:nvPr/>
        </p:nvCxnSpPr>
        <p:spPr bwMode="auto">
          <a:xfrm flipH="1">
            <a:off x="2885738" y="3106227"/>
            <a:ext cx="678150" cy="589890"/>
          </a:xfrm>
          <a:prstGeom prst="straightConnector1">
            <a:avLst/>
          </a:prstGeom>
          <a:solidFill>
            <a:schemeClr val="accent1"/>
          </a:solidFill>
          <a:ln w="28575" cap="flat" cmpd="sng" algn="ctr">
            <a:solidFill>
              <a:schemeClr val="accent1">
                <a:lumMod val="60000"/>
                <a:lumOff val="4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TextBox 49"/>
          <p:cNvSpPr txBox="1"/>
          <p:nvPr/>
        </p:nvSpPr>
        <p:spPr>
          <a:xfrm>
            <a:off x="2629734" y="2931790"/>
            <a:ext cx="724878" cy="577081"/>
          </a:xfrm>
          <a:prstGeom prst="rect">
            <a:avLst/>
          </a:prstGeom>
          <a:noFill/>
        </p:spPr>
        <p:txBody>
          <a:bodyPr wrap="none" rtlCol="0">
            <a:spAutoFit/>
          </a:bodyPr>
          <a:lstStyle/>
          <a:p>
            <a:pPr algn="ctr"/>
            <a:r>
              <a:rPr lang="en-AU" sz="1050" b="1" dirty="0" smtClean="0"/>
              <a:t>QC &amp;</a:t>
            </a:r>
          </a:p>
          <a:p>
            <a:pPr algn="ctr"/>
            <a:r>
              <a:rPr lang="en-AU" sz="1050" b="1" dirty="0"/>
              <a:t>p</a:t>
            </a:r>
            <a:r>
              <a:rPr lang="en-AU" sz="1050" b="1" dirty="0" smtClean="0"/>
              <a:t>ackage</a:t>
            </a:r>
          </a:p>
          <a:p>
            <a:pPr algn="ctr"/>
            <a:r>
              <a:rPr lang="en-AU" sz="1050" b="1" dirty="0" smtClean="0"/>
              <a:t>files</a:t>
            </a:r>
            <a:endParaRPr lang="en-AU" sz="1050" b="1" dirty="0"/>
          </a:p>
        </p:txBody>
      </p:sp>
      <p:grpSp>
        <p:nvGrpSpPr>
          <p:cNvPr id="24" name="Group 23"/>
          <p:cNvGrpSpPr/>
          <p:nvPr/>
        </p:nvGrpSpPr>
        <p:grpSpPr>
          <a:xfrm>
            <a:off x="2176129" y="1560039"/>
            <a:ext cx="955711" cy="651671"/>
            <a:chOff x="2645841" y="1055983"/>
            <a:chExt cx="955711" cy="651671"/>
          </a:xfrm>
        </p:grpSpPr>
        <p:sp>
          <p:nvSpPr>
            <p:cNvPr id="39" name="TextBox 38"/>
            <p:cNvSpPr txBox="1"/>
            <p:nvPr/>
          </p:nvSpPr>
          <p:spPr>
            <a:xfrm>
              <a:off x="2645841" y="1420913"/>
              <a:ext cx="955711" cy="253916"/>
            </a:xfrm>
            <a:prstGeom prst="rect">
              <a:avLst/>
            </a:prstGeom>
            <a:noFill/>
          </p:spPr>
          <p:txBody>
            <a:bodyPr wrap="none" rtlCol="0">
              <a:spAutoFit/>
            </a:bodyPr>
            <a:lstStyle/>
            <a:p>
              <a:pPr algn="ctr"/>
              <a:r>
                <a:rPr lang="en-AU" sz="1050" b="1" dirty="0" smtClean="0">
                  <a:solidFill>
                    <a:schemeClr val="tx1">
                      <a:lumMod val="50000"/>
                    </a:schemeClr>
                  </a:solidFill>
                </a:rPr>
                <a:t>like delivery</a:t>
              </a:r>
            </a:p>
          </p:txBody>
        </p:sp>
        <p:pic>
          <p:nvPicPr>
            <p:cNvPr id="1027" name="Picture 3" descr="G:\Kim_bckup_021217\GA other projects\Conference_proposals\RFG\amaz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055983"/>
              <a:ext cx="651671" cy="651671"/>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Oval 33"/>
          <p:cNvSpPr/>
          <p:nvPr/>
        </p:nvSpPr>
        <p:spPr bwMode="auto">
          <a:xfrm>
            <a:off x="177528" y="1945995"/>
            <a:ext cx="1996617" cy="1344723"/>
          </a:xfrm>
          <a:prstGeom prst="ellipse">
            <a:avLst/>
          </a:prstGeom>
          <a:solidFill>
            <a:schemeClr val="accent5">
              <a:lumMod val="25000"/>
            </a:schemeClr>
          </a:solidFill>
          <a:ln w="9525" cap="flat" cmpd="sng" algn="ctr">
            <a:solidFill>
              <a:schemeClr val="tx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AU" sz="1600" u="sng" dirty="0">
                <a:solidFill>
                  <a:schemeClr val="bg1"/>
                </a:solidFill>
              </a:rPr>
              <a:t>International</a:t>
            </a:r>
            <a:r>
              <a:rPr lang="en-AU" sz="1600" dirty="0" smtClean="0">
                <a:solidFill>
                  <a:schemeClr val="bg1"/>
                </a:solidFill>
              </a:rPr>
              <a:t> </a:t>
            </a:r>
            <a:r>
              <a:rPr lang="en-AU" sz="1600" u="sng" dirty="0">
                <a:solidFill>
                  <a:schemeClr val="bg1"/>
                </a:solidFill>
              </a:rPr>
              <a:t>stakeholders</a:t>
            </a:r>
          </a:p>
          <a:p>
            <a:pPr marL="0" marR="0" indent="0" algn="ctr" defTabSz="914400" rtl="0" eaLnBrk="0" fontAlgn="base" latinLnBrk="0" hangingPunct="0">
              <a:lnSpc>
                <a:spcPct val="100000"/>
              </a:lnSpc>
              <a:spcBef>
                <a:spcPct val="0"/>
              </a:spcBef>
              <a:spcAft>
                <a:spcPct val="0"/>
              </a:spcAft>
              <a:buClrTx/>
              <a:buSzTx/>
              <a:buFontTx/>
              <a:buNone/>
              <a:tabLst/>
            </a:pPr>
            <a:r>
              <a:rPr lang="en-AU" sz="1200" dirty="0">
                <a:solidFill>
                  <a:schemeClr val="bg1"/>
                </a:solidFill>
              </a:rPr>
              <a:t>(e.g. </a:t>
            </a:r>
            <a:r>
              <a:rPr lang="en-AU" sz="1200" dirty="0" smtClean="0">
                <a:solidFill>
                  <a:schemeClr val="bg1"/>
                </a:solidFill>
              </a:rPr>
              <a:t>Seabed 2030</a:t>
            </a:r>
            <a:r>
              <a:rPr lang="en-AU" sz="1200" dirty="0">
                <a:solidFill>
                  <a:schemeClr val="bg1"/>
                </a:solidFill>
              </a:rPr>
              <a:t>)</a:t>
            </a:r>
          </a:p>
        </p:txBody>
      </p:sp>
      <p:cxnSp>
        <p:nvCxnSpPr>
          <p:cNvPr id="35" name="Straight Arrow Connector 34"/>
          <p:cNvCxnSpPr/>
          <p:nvPr/>
        </p:nvCxnSpPr>
        <p:spPr bwMode="auto">
          <a:xfrm flipH="1">
            <a:off x="1907704" y="2524031"/>
            <a:ext cx="1404978" cy="39980"/>
          </a:xfrm>
          <a:prstGeom prst="straightConnector1">
            <a:avLst/>
          </a:prstGeom>
          <a:solidFill>
            <a:schemeClr val="accent1"/>
          </a:solidFill>
          <a:ln w="28575" cap="flat" cmpd="sng" algn="ctr">
            <a:solidFill>
              <a:srgbClr val="0099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61387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079B5"/>
                </a:solidFill>
              </a:rPr>
              <a:t>Ideas behind the proposed model</a:t>
            </a:r>
          </a:p>
        </p:txBody>
      </p:sp>
      <p:sp>
        <p:nvSpPr>
          <p:cNvPr id="3" name="Content Placeholder 2"/>
          <p:cNvSpPr>
            <a:spLocks noGrp="1"/>
          </p:cNvSpPr>
          <p:nvPr>
            <p:ph idx="1"/>
          </p:nvPr>
        </p:nvSpPr>
        <p:spPr>
          <a:xfrm>
            <a:off x="457200" y="843558"/>
            <a:ext cx="8229600" cy="3816424"/>
          </a:xfrm>
        </p:spPr>
        <p:txBody>
          <a:bodyPr/>
          <a:lstStyle/>
          <a:p>
            <a:r>
              <a:rPr lang="en-AU" dirty="0" smtClean="0"/>
              <a:t>Security </a:t>
            </a:r>
          </a:p>
          <a:p>
            <a:r>
              <a:rPr lang="en-AU" dirty="0" smtClean="0"/>
              <a:t>Functional </a:t>
            </a:r>
            <a:r>
              <a:rPr lang="en-AU" dirty="0"/>
              <a:t>redundancy through distributed platform</a:t>
            </a:r>
          </a:p>
          <a:p>
            <a:r>
              <a:rPr lang="en-AU" dirty="0" smtClean="0"/>
              <a:t>Transparency</a:t>
            </a:r>
          </a:p>
          <a:p>
            <a:r>
              <a:rPr lang="en-AU" dirty="0" smtClean="0"/>
              <a:t>Provenance</a:t>
            </a:r>
          </a:p>
          <a:p>
            <a:r>
              <a:rPr lang="en-AU" dirty="0" smtClean="0"/>
              <a:t>Custodianship retained</a:t>
            </a:r>
          </a:p>
          <a:p>
            <a:r>
              <a:rPr lang="en-AU" dirty="0" smtClean="0"/>
              <a:t>Deep Archive</a:t>
            </a:r>
          </a:p>
          <a:p>
            <a:r>
              <a:rPr lang="en-AU" dirty="0" smtClean="0"/>
              <a:t>Standardisation of platform and data</a:t>
            </a:r>
          </a:p>
          <a:p>
            <a:endParaRPr lang="en-AU" dirty="0"/>
          </a:p>
        </p:txBody>
      </p:sp>
    </p:spTree>
    <p:extLst>
      <p:ext uri="{BB962C8B-B14F-4D97-AF65-F5344CB8AC3E}">
        <p14:creationId xmlns:p14="http://schemas.microsoft.com/office/powerpoint/2010/main" val="2170149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ELEVATION.FSDF.ORG.AU</a:t>
            </a:r>
          </a:p>
        </p:txBody>
      </p:sp>
      <p:pic>
        <p:nvPicPr>
          <p:cNvPr id="5" name="Content Placeholder 4">
            <a:extLst>
              <a:ext uri="{FF2B5EF4-FFF2-40B4-BE49-F238E27FC236}">
                <a16:creationId xmlns="" xmlns:a16="http://schemas.microsoft.com/office/drawing/2014/main" id="{91E9CDCE-08DB-4E86-A151-4BA6F7CEDA4D}"/>
              </a:ext>
            </a:extLst>
          </p:cNvPr>
          <p:cNvPicPr>
            <a:picLocks noGrp="1" noChangeAspect="1"/>
          </p:cNvPicPr>
          <p:nvPr>
            <p:ph idx="1"/>
          </p:nvPr>
        </p:nvPicPr>
        <p:blipFill>
          <a:blip r:embed="rId3"/>
          <a:stretch>
            <a:fillRect/>
          </a:stretch>
        </p:blipFill>
        <p:spPr>
          <a:xfrm>
            <a:off x="899592" y="771550"/>
            <a:ext cx="6955724" cy="3942438"/>
          </a:xfrm>
          <a:prstGeom prst="rect">
            <a:avLst/>
          </a:prstGeom>
        </p:spPr>
      </p:pic>
    </p:spTree>
    <p:extLst>
      <p:ext uri="{BB962C8B-B14F-4D97-AF65-F5344CB8AC3E}">
        <p14:creationId xmlns:p14="http://schemas.microsoft.com/office/powerpoint/2010/main" val="37165960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The Shop, The Warehouse and The Factory </a:t>
            </a:r>
          </a:p>
        </p:txBody>
      </p:sp>
      <p:grpSp>
        <p:nvGrpSpPr>
          <p:cNvPr id="13" name="Group 12"/>
          <p:cNvGrpSpPr/>
          <p:nvPr/>
        </p:nvGrpSpPr>
        <p:grpSpPr>
          <a:xfrm>
            <a:off x="-1476672" y="2202443"/>
            <a:ext cx="1656183" cy="930480"/>
            <a:chOff x="438376" y="1484784"/>
            <a:chExt cx="1656183" cy="1240640"/>
          </a:xfrm>
        </p:grpSpPr>
        <p:pic>
          <p:nvPicPr>
            <p:cNvPr id="14" name="Picture 2" descr="C:\Users\u16983\Desktop\flying-basket-1417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8376" y="2356092"/>
              <a:ext cx="1656183" cy="369332"/>
            </a:xfrm>
            <a:prstGeom prst="rect">
              <a:avLst/>
            </a:prstGeom>
            <a:noFill/>
          </p:spPr>
          <p:txBody>
            <a:bodyPr wrap="square" rtlCol="0">
              <a:spAutoFit/>
            </a:bodyPr>
            <a:lstStyle/>
            <a:p>
              <a:r>
                <a:rPr lang="en-AU" sz="1200" dirty="0"/>
                <a:t>Portal A</a:t>
              </a:r>
            </a:p>
          </p:txBody>
        </p:sp>
      </p:grpSp>
      <p:grpSp>
        <p:nvGrpSpPr>
          <p:cNvPr id="16" name="Group 15"/>
          <p:cNvGrpSpPr/>
          <p:nvPr/>
        </p:nvGrpSpPr>
        <p:grpSpPr>
          <a:xfrm>
            <a:off x="-1620029" y="3196840"/>
            <a:ext cx="1656183" cy="930480"/>
            <a:chOff x="438376" y="1484784"/>
            <a:chExt cx="1656183" cy="1240640"/>
          </a:xfrm>
        </p:grpSpPr>
        <p:pic>
          <p:nvPicPr>
            <p:cNvPr id="17" name="Picture 2" descr="C:\Users\u16983\Desktop\flying-basket-1417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4784"/>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38376" y="2356092"/>
              <a:ext cx="1656183" cy="369332"/>
            </a:xfrm>
            <a:prstGeom prst="rect">
              <a:avLst/>
            </a:prstGeom>
            <a:noFill/>
          </p:spPr>
          <p:txBody>
            <a:bodyPr wrap="square" rtlCol="0">
              <a:spAutoFit/>
            </a:bodyPr>
            <a:lstStyle/>
            <a:p>
              <a:r>
                <a:rPr lang="en-AU" sz="1200" dirty="0"/>
                <a:t>Portal B</a:t>
              </a:r>
            </a:p>
          </p:txBody>
        </p:sp>
      </p:grpSp>
      <p:sp>
        <p:nvSpPr>
          <p:cNvPr id="1040" name="Rounded Rectangle 1039"/>
          <p:cNvSpPr/>
          <p:nvPr/>
        </p:nvSpPr>
        <p:spPr>
          <a:xfrm>
            <a:off x="323527" y="1514276"/>
            <a:ext cx="1514438" cy="64807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Shop</a:t>
            </a:r>
          </a:p>
        </p:txBody>
      </p:sp>
      <p:grpSp>
        <p:nvGrpSpPr>
          <p:cNvPr id="32" name="Group 31"/>
          <p:cNvGrpSpPr/>
          <p:nvPr/>
        </p:nvGrpSpPr>
        <p:grpSpPr>
          <a:xfrm>
            <a:off x="2051720" y="1514276"/>
            <a:ext cx="2522549" cy="648072"/>
            <a:chOff x="2483769" y="2566934"/>
            <a:chExt cx="2522549" cy="864096"/>
          </a:xfrm>
        </p:grpSpPr>
        <p:cxnSp>
          <p:nvCxnSpPr>
            <p:cNvPr id="22" name="Straight Arrow Connector 21"/>
            <p:cNvCxnSpPr/>
            <p:nvPr/>
          </p:nvCxnSpPr>
          <p:spPr>
            <a:xfrm>
              <a:off x="2483769" y="2996951"/>
              <a:ext cx="864096"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3491880" y="2566934"/>
              <a:ext cx="1514438"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Warehouse</a:t>
              </a:r>
            </a:p>
          </p:txBody>
        </p:sp>
      </p:grpSp>
      <p:grpSp>
        <p:nvGrpSpPr>
          <p:cNvPr id="33" name="Group 32"/>
          <p:cNvGrpSpPr/>
          <p:nvPr/>
        </p:nvGrpSpPr>
        <p:grpSpPr>
          <a:xfrm>
            <a:off x="4716017" y="1512753"/>
            <a:ext cx="2738572" cy="648072"/>
            <a:chOff x="5148066" y="2564904"/>
            <a:chExt cx="2738572" cy="864096"/>
          </a:xfrm>
        </p:grpSpPr>
        <p:cxnSp>
          <p:nvCxnSpPr>
            <p:cNvPr id="26" name="Straight Arrow Connector 25"/>
            <p:cNvCxnSpPr/>
            <p:nvPr/>
          </p:nvCxnSpPr>
          <p:spPr>
            <a:xfrm flipH="1">
              <a:off x="5148066" y="2996952"/>
              <a:ext cx="1152127" cy="0"/>
            </a:xfrm>
            <a:prstGeom prst="straightConnector1">
              <a:avLst/>
            </a:prstGeom>
            <a:ln w="63500">
              <a:headEnd type="arrow"/>
              <a:tailEnd type="arrow"/>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6372200" y="2564904"/>
              <a:ext cx="1514438" cy="86409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dirty="0">
                  <a:solidFill>
                    <a:schemeClr val="accent4"/>
                  </a:solidFill>
                </a:rPr>
                <a:t>Factory</a:t>
              </a:r>
            </a:p>
          </p:txBody>
        </p:sp>
      </p:grpSp>
      <p:grpSp>
        <p:nvGrpSpPr>
          <p:cNvPr id="34" name="Group 33"/>
          <p:cNvGrpSpPr/>
          <p:nvPr/>
        </p:nvGrpSpPr>
        <p:grpSpPr>
          <a:xfrm>
            <a:off x="3057562" y="2283717"/>
            <a:ext cx="1514438" cy="1249480"/>
            <a:chOff x="3489611" y="3592852"/>
            <a:chExt cx="1514438" cy="1665972"/>
          </a:xfrm>
        </p:grpSpPr>
        <p:cxnSp>
          <p:nvCxnSpPr>
            <p:cNvPr id="1031" name="Straight Arrow Connector 1030"/>
            <p:cNvCxnSpPr/>
            <p:nvPr/>
          </p:nvCxnSpPr>
          <p:spPr>
            <a:xfrm flipH="1">
              <a:off x="4246830" y="3592852"/>
              <a:ext cx="2270" cy="651941"/>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3489611" y="4394728"/>
              <a:ext cx="1514438" cy="86409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t>Delivery</a:t>
              </a:r>
            </a:p>
          </p:txBody>
        </p:sp>
      </p:grpSp>
      <p:sp>
        <p:nvSpPr>
          <p:cNvPr id="1050" name="TextBox 1049"/>
          <p:cNvSpPr txBox="1"/>
          <p:nvPr/>
        </p:nvSpPr>
        <p:spPr>
          <a:xfrm>
            <a:off x="179512" y="2239316"/>
            <a:ext cx="2125371" cy="1354217"/>
          </a:xfrm>
          <a:prstGeom prst="rect">
            <a:avLst/>
          </a:prstGeom>
          <a:noFill/>
        </p:spPr>
        <p:txBody>
          <a:bodyPr wrap="square" rtlCol="0">
            <a:spAutoFit/>
          </a:bodyPr>
          <a:lstStyle/>
          <a:p>
            <a:pPr marL="285750" indent="-285750">
              <a:buFont typeface="Arial" panose="020B0604020202020204" pitchFamily="34" charset="0"/>
              <a:buChar char="•"/>
            </a:pPr>
            <a:r>
              <a:rPr lang="en-AU" sz="1600" dirty="0"/>
              <a:t>Collects order  instructions to send to warehouse</a:t>
            </a:r>
          </a:p>
          <a:p>
            <a:endParaRPr lang="en-AU" sz="1600" dirty="0"/>
          </a:p>
        </p:txBody>
      </p:sp>
      <p:sp>
        <p:nvSpPr>
          <p:cNvPr id="1051" name="TextBox 1050"/>
          <p:cNvSpPr txBox="1"/>
          <p:nvPr/>
        </p:nvSpPr>
        <p:spPr>
          <a:xfrm>
            <a:off x="2915816" y="771550"/>
            <a:ext cx="3724096" cy="584775"/>
          </a:xfrm>
          <a:prstGeom prst="rect">
            <a:avLst/>
          </a:prstGeom>
          <a:noFill/>
        </p:spPr>
        <p:txBody>
          <a:bodyPr wrap="none" rtlCol="0">
            <a:spAutoFit/>
          </a:bodyPr>
          <a:lstStyle/>
          <a:p>
            <a:pPr marL="285750" indent="-285750">
              <a:buFont typeface="Arial" panose="020B0604020202020204" pitchFamily="34" charset="0"/>
              <a:buChar char="•"/>
            </a:pPr>
            <a:r>
              <a:rPr lang="en-AU" sz="1600" dirty="0"/>
              <a:t>Data </a:t>
            </a:r>
            <a:r>
              <a:rPr lang="en-AU" sz="1600" dirty="0" smtClean="0"/>
              <a:t>Storage and Packages </a:t>
            </a:r>
            <a:r>
              <a:rPr lang="en-AU" sz="1600" dirty="0"/>
              <a:t>Orders</a:t>
            </a:r>
          </a:p>
          <a:p>
            <a:pPr marL="285750" indent="-285750">
              <a:buFont typeface="Arial" panose="020B0604020202020204" pitchFamily="34" charset="0"/>
              <a:buChar char="•"/>
            </a:pPr>
            <a:r>
              <a:rPr lang="en-AU" sz="1600" dirty="0"/>
              <a:t>Reporting and Statistics</a:t>
            </a:r>
          </a:p>
        </p:txBody>
      </p:sp>
      <p:sp>
        <p:nvSpPr>
          <p:cNvPr id="1052" name="TextBox 1051"/>
          <p:cNvSpPr txBox="1"/>
          <p:nvPr/>
        </p:nvSpPr>
        <p:spPr>
          <a:xfrm>
            <a:off x="2915816" y="3592636"/>
            <a:ext cx="2635658" cy="830997"/>
          </a:xfrm>
          <a:prstGeom prst="rect">
            <a:avLst/>
          </a:prstGeom>
          <a:noFill/>
        </p:spPr>
        <p:txBody>
          <a:bodyPr wrap="none" rtlCol="0">
            <a:spAutoFit/>
          </a:bodyPr>
          <a:lstStyle/>
          <a:p>
            <a:pPr marL="285750" indent="-285750">
              <a:buFont typeface="Arial" panose="020B0604020202020204" pitchFamily="34" charset="0"/>
              <a:buChar char="•"/>
            </a:pPr>
            <a:r>
              <a:rPr lang="en-AU" sz="1600" dirty="0"/>
              <a:t>Email Delivery via a link</a:t>
            </a:r>
          </a:p>
          <a:p>
            <a:pPr marL="285750" indent="-285750">
              <a:buFont typeface="Arial" panose="020B0604020202020204" pitchFamily="34" charset="0"/>
              <a:buChar char="•"/>
            </a:pPr>
            <a:r>
              <a:rPr lang="en-AU" sz="1600" dirty="0"/>
              <a:t>Reporting</a:t>
            </a:r>
          </a:p>
          <a:p>
            <a:pPr marL="285750" indent="-285750">
              <a:buFont typeface="Arial" panose="020B0604020202020204" pitchFamily="34" charset="0"/>
              <a:buChar char="•"/>
            </a:pPr>
            <a:r>
              <a:rPr lang="en-AU" sz="1600" dirty="0"/>
              <a:t>Links to Users</a:t>
            </a:r>
          </a:p>
        </p:txBody>
      </p:sp>
      <p:sp>
        <p:nvSpPr>
          <p:cNvPr id="1053" name="TextBox 1052"/>
          <p:cNvSpPr txBox="1"/>
          <p:nvPr/>
        </p:nvSpPr>
        <p:spPr>
          <a:xfrm>
            <a:off x="5796135" y="2239317"/>
            <a:ext cx="1892249" cy="584775"/>
          </a:xfrm>
          <a:prstGeom prst="rect">
            <a:avLst/>
          </a:prstGeom>
          <a:noFill/>
        </p:spPr>
        <p:txBody>
          <a:bodyPr wrap="none" rtlCol="0">
            <a:spAutoFit/>
          </a:bodyPr>
          <a:lstStyle/>
          <a:p>
            <a:pPr marL="285750" indent="-285750">
              <a:buFont typeface="Arial" panose="020B0604020202020204" pitchFamily="34" charset="0"/>
              <a:buChar char="•"/>
            </a:pPr>
            <a:r>
              <a:rPr lang="en-AU" sz="1600" dirty="0"/>
              <a:t>Transform Data</a:t>
            </a:r>
          </a:p>
          <a:p>
            <a:pPr marL="285750" indent="-285750">
              <a:buFont typeface="Arial" panose="020B0604020202020204" pitchFamily="34" charset="0"/>
              <a:buChar char="•"/>
            </a:pPr>
            <a:r>
              <a:rPr lang="en-AU" sz="1600" dirty="0"/>
              <a:t>Clip</a:t>
            </a:r>
          </a:p>
        </p:txBody>
      </p:sp>
      <p:sp>
        <p:nvSpPr>
          <p:cNvPr id="1054" name="TextBox 1053"/>
          <p:cNvSpPr txBox="1"/>
          <p:nvPr/>
        </p:nvSpPr>
        <p:spPr>
          <a:xfrm>
            <a:off x="5796136" y="2772673"/>
            <a:ext cx="2376264" cy="1877437"/>
          </a:xfrm>
          <a:prstGeom prst="rect">
            <a:avLst/>
          </a:prstGeom>
          <a:noFill/>
        </p:spPr>
        <p:txBody>
          <a:bodyPr wrap="square" rtlCol="0">
            <a:spAutoFit/>
          </a:bodyPr>
          <a:lstStyle/>
          <a:p>
            <a:pPr marL="285750" indent="-285750">
              <a:buFont typeface="Arial" panose="020B0604020202020204" pitchFamily="34" charset="0"/>
              <a:buChar char="•"/>
            </a:pPr>
            <a:r>
              <a:rPr lang="en-AU" sz="1600" dirty="0">
                <a:solidFill>
                  <a:schemeClr val="accent1">
                    <a:lumMod val="50000"/>
                  </a:schemeClr>
                </a:solidFill>
              </a:rPr>
              <a:t>QA incoming data from Suppliers</a:t>
            </a:r>
          </a:p>
          <a:p>
            <a:pPr marL="285750" indent="-285750">
              <a:buFont typeface="Arial" panose="020B0604020202020204" pitchFamily="34" charset="0"/>
              <a:buChar char="•"/>
            </a:pPr>
            <a:r>
              <a:rPr lang="en-AU" sz="1600" dirty="0">
                <a:solidFill>
                  <a:schemeClr val="accent1">
                    <a:lumMod val="50000"/>
                  </a:schemeClr>
                </a:solidFill>
              </a:rPr>
              <a:t>Inventory of what’s available for the shop</a:t>
            </a:r>
          </a:p>
          <a:p>
            <a:pPr marL="285750" indent="-285750">
              <a:buFont typeface="Arial" panose="020B0604020202020204" pitchFamily="34" charset="0"/>
              <a:buChar char="•"/>
            </a:pPr>
            <a:r>
              <a:rPr lang="en-AU" sz="1600" dirty="0">
                <a:solidFill>
                  <a:schemeClr val="accent1">
                    <a:lumMod val="50000"/>
                  </a:schemeClr>
                </a:solidFill>
              </a:rPr>
              <a:t>Builds packages for the warehouse</a:t>
            </a:r>
          </a:p>
        </p:txBody>
      </p:sp>
    </p:spTree>
    <p:extLst>
      <p:ext uri="{BB962C8B-B14F-4D97-AF65-F5344CB8AC3E}">
        <p14:creationId xmlns:p14="http://schemas.microsoft.com/office/powerpoint/2010/main" val="37182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50"/>
                                        </p:tgtEl>
                                        <p:attrNameLst>
                                          <p:attrName>style.visibility</p:attrName>
                                        </p:attrNameLst>
                                      </p:cBhvr>
                                      <p:to>
                                        <p:strVal val="visible"/>
                                      </p:to>
                                    </p:set>
                                    <p:animEffect transition="in" filter="fade">
                                      <p:cBhvr>
                                        <p:cTn id="27" dur="500"/>
                                        <p:tgtEl>
                                          <p:spTgt spid="1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51"/>
                                        </p:tgtEl>
                                        <p:attrNameLst>
                                          <p:attrName>style.visibility</p:attrName>
                                        </p:attrNameLst>
                                      </p:cBhvr>
                                      <p:to>
                                        <p:strVal val="visible"/>
                                      </p:to>
                                    </p:set>
                                    <p:animEffect transition="in" filter="fade">
                                      <p:cBhvr>
                                        <p:cTn id="32" dur="500"/>
                                        <p:tgtEl>
                                          <p:spTgt spid="10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52"/>
                                        </p:tgtEl>
                                        <p:attrNameLst>
                                          <p:attrName>style.visibility</p:attrName>
                                        </p:attrNameLst>
                                      </p:cBhvr>
                                      <p:to>
                                        <p:strVal val="visible"/>
                                      </p:to>
                                    </p:set>
                                    <p:animEffect transition="in" filter="fade">
                                      <p:cBhvr>
                                        <p:cTn id="37" dur="500"/>
                                        <p:tgtEl>
                                          <p:spTgt spid="10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53"/>
                                        </p:tgtEl>
                                        <p:attrNameLst>
                                          <p:attrName>style.visibility</p:attrName>
                                        </p:attrNameLst>
                                      </p:cBhvr>
                                      <p:to>
                                        <p:strVal val="visible"/>
                                      </p:to>
                                    </p:set>
                                    <p:animEffect transition="in" filter="fade">
                                      <p:cBhvr>
                                        <p:cTn id="42" dur="500"/>
                                        <p:tgtEl>
                                          <p:spTgt spid="10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54"/>
                                        </p:tgtEl>
                                        <p:attrNameLst>
                                          <p:attrName>style.visibility</p:attrName>
                                        </p:attrNameLst>
                                      </p:cBhvr>
                                      <p:to>
                                        <p:strVal val="visible"/>
                                      </p:to>
                                    </p:set>
                                    <p:animEffect transition="in" filter="fade">
                                      <p:cBhvr>
                                        <p:cTn id="4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50" grpId="0"/>
      <p:bldP spid="1051" grpId="0"/>
      <p:bldP spid="1052" grpId="0"/>
      <p:bldP spid="1053" grpId="0"/>
      <p:bldP spid="10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ELVIS </a:t>
            </a:r>
            <a:r>
              <a:rPr lang="en-AU" dirty="0"/>
              <a:t>Infrastructure</a:t>
            </a:r>
          </a:p>
        </p:txBody>
      </p:sp>
      <p:pic>
        <p:nvPicPr>
          <p:cNvPr id="27" name="Picture 6"/>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9511" y="843558"/>
            <a:ext cx="1865142" cy="1370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67" name="Group 2066"/>
          <p:cNvGrpSpPr/>
          <p:nvPr/>
        </p:nvGrpSpPr>
        <p:grpSpPr>
          <a:xfrm>
            <a:off x="2071739" y="1064180"/>
            <a:ext cx="4228455" cy="978694"/>
            <a:chOff x="2071738" y="1984449"/>
            <a:chExt cx="4228455" cy="1304925"/>
          </a:xfrm>
        </p:grpSpPr>
        <p:cxnSp>
          <p:nvCxnSpPr>
            <p:cNvPr id="22" name="Straight Arrow Connector 21"/>
            <p:cNvCxnSpPr/>
            <p:nvPr/>
          </p:nvCxnSpPr>
          <p:spPr>
            <a:xfrm flipV="1">
              <a:off x="2071738" y="2636912"/>
              <a:ext cx="1017241" cy="1337"/>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2050" name="Picture 2" descr="C:\Users\u16983\Desktop\downlo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397" y="1984449"/>
              <a:ext cx="3161796" cy="1304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p:cNvGrpSpPr/>
          <p:nvPr/>
        </p:nvGrpSpPr>
        <p:grpSpPr>
          <a:xfrm>
            <a:off x="6470807" y="1285325"/>
            <a:ext cx="2483667" cy="638353"/>
            <a:chOff x="6470806" y="2511021"/>
            <a:chExt cx="2483667" cy="851137"/>
          </a:xfrm>
        </p:grpSpPr>
        <p:cxnSp>
          <p:nvCxnSpPr>
            <p:cNvPr id="26" name="Straight Arrow Connector 25"/>
            <p:cNvCxnSpPr>
              <a:stCxn id="2051" idx="1"/>
            </p:cNvCxnSpPr>
            <p:nvPr/>
          </p:nvCxnSpPr>
          <p:spPr>
            <a:xfrm flipH="1" flipV="1">
              <a:off x="6470806" y="2936589"/>
              <a:ext cx="1038714" cy="1"/>
            </a:xfrm>
            <a:prstGeom prst="straightConnector1">
              <a:avLst/>
            </a:prstGeom>
            <a:ln w="63500">
              <a:headEnd type="arrow"/>
              <a:tailEnd type="arrow"/>
            </a:ln>
          </p:spPr>
          <p:style>
            <a:lnRef idx="1">
              <a:schemeClr val="accent1"/>
            </a:lnRef>
            <a:fillRef idx="0">
              <a:schemeClr val="accent1"/>
            </a:fillRef>
            <a:effectRef idx="0">
              <a:schemeClr val="accent1"/>
            </a:effectRef>
            <a:fontRef idx="minor">
              <a:schemeClr val="tx1"/>
            </a:fontRef>
          </p:style>
        </p:cxnSp>
        <p:pic>
          <p:nvPicPr>
            <p:cNvPr id="2051" name="Picture 3" descr="C:\Users\u16983\Desktop\downlo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520" y="2511021"/>
              <a:ext cx="1444953" cy="8511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5" name="Group 2074"/>
          <p:cNvGrpSpPr/>
          <p:nvPr/>
        </p:nvGrpSpPr>
        <p:grpSpPr>
          <a:xfrm>
            <a:off x="189954" y="1778285"/>
            <a:ext cx="2653855" cy="1539216"/>
            <a:chOff x="189953" y="2936590"/>
            <a:chExt cx="2653855" cy="2052288"/>
          </a:xfrm>
        </p:grpSpPr>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953" y="3890850"/>
              <a:ext cx="1394793" cy="1098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a:stCxn id="2053" idx="3"/>
            </p:cNvCxnSpPr>
            <p:nvPr/>
          </p:nvCxnSpPr>
          <p:spPr>
            <a:xfrm flipV="1">
              <a:off x="1584746" y="2936590"/>
              <a:ext cx="1259062" cy="15032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78" name="Group 2077"/>
          <p:cNvGrpSpPr/>
          <p:nvPr/>
        </p:nvGrpSpPr>
        <p:grpSpPr>
          <a:xfrm>
            <a:off x="179512" y="1778286"/>
            <a:ext cx="2801605" cy="2760420"/>
            <a:chOff x="179511" y="2936590"/>
            <a:chExt cx="2801605" cy="3680560"/>
          </a:xfrm>
        </p:grpSpPr>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1" y="5377720"/>
              <a:ext cx="1405235" cy="123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9" name="Straight Arrow Connector 38"/>
            <p:cNvCxnSpPr/>
            <p:nvPr/>
          </p:nvCxnSpPr>
          <p:spPr>
            <a:xfrm flipV="1">
              <a:off x="1584746" y="2936590"/>
              <a:ext cx="1396370" cy="24411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77" name="Group 2076"/>
          <p:cNvGrpSpPr/>
          <p:nvPr/>
        </p:nvGrpSpPr>
        <p:grpSpPr>
          <a:xfrm>
            <a:off x="2117957" y="1831223"/>
            <a:ext cx="1451703" cy="2707482"/>
            <a:chOff x="2117956" y="3007174"/>
            <a:chExt cx="1451703" cy="3609976"/>
          </a:xfrm>
        </p:grpSpPr>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7956" y="5479698"/>
              <a:ext cx="1451703" cy="113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a:stCxn id="2055" idx="0"/>
              <a:endCxn id="28" idx="2"/>
            </p:cNvCxnSpPr>
            <p:nvPr/>
          </p:nvCxnSpPr>
          <p:spPr>
            <a:xfrm flipH="1" flipV="1">
              <a:off x="2843807" y="4833953"/>
              <a:ext cx="1" cy="6457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2519771" y="4481672"/>
              <a:ext cx="648072" cy="3522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API</a:t>
              </a:r>
            </a:p>
          </p:txBody>
        </p:sp>
        <p:cxnSp>
          <p:nvCxnSpPr>
            <p:cNvPr id="49" name="Straight Arrow Connector 48"/>
            <p:cNvCxnSpPr>
              <a:stCxn id="28" idx="0"/>
            </p:cNvCxnSpPr>
            <p:nvPr/>
          </p:nvCxnSpPr>
          <p:spPr>
            <a:xfrm flipV="1">
              <a:off x="2843807" y="3007174"/>
              <a:ext cx="245172" cy="14744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079" name="Group 2078"/>
          <p:cNvGrpSpPr/>
          <p:nvPr/>
        </p:nvGrpSpPr>
        <p:grpSpPr>
          <a:xfrm>
            <a:off x="4932040" y="2206911"/>
            <a:ext cx="2474870" cy="2153828"/>
            <a:chOff x="4932040" y="3508090"/>
            <a:chExt cx="2474870" cy="2871771"/>
          </a:xfrm>
        </p:grpSpPr>
        <p:cxnSp>
          <p:nvCxnSpPr>
            <p:cNvPr id="1031" name="Straight Arrow Connector 1030"/>
            <p:cNvCxnSpPr/>
            <p:nvPr/>
          </p:nvCxnSpPr>
          <p:spPr>
            <a:xfrm>
              <a:off x="4932040" y="3508090"/>
              <a:ext cx="1242456" cy="1208104"/>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pic>
          <p:nvPicPr>
            <p:cNvPr id="2073" name="Picture 8" descr="C:\Users\u16983\Desktop\downloa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8144" y="4847934"/>
              <a:ext cx="1538766" cy="15319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711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7"/>
                                        </p:tgtEl>
                                        <p:attrNameLst>
                                          <p:attrName>style.visibility</p:attrName>
                                        </p:attrNameLst>
                                      </p:cBhvr>
                                      <p:to>
                                        <p:strVal val="visible"/>
                                      </p:to>
                                    </p:set>
                                    <p:animEffect transition="in" filter="fade">
                                      <p:cBhvr>
                                        <p:cTn id="12" dur="500"/>
                                        <p:tgtEl>
                                          <p:spTgt spid="20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9"/>
                                        </p:tgtEl>
                                        <p:attrNameLst>
                                          <p:attrName>style.visibility</p:attrName>
                                        </p:attrNameLst>
                                      </p:cBhvr>
                                      <p:to>
                                        <p:strVal val="visible"/>
                                      </p:to>
                                    </p:set>
                                    <p:animEffect transition="in" filter="fade">
                                      <p:cBhvr>
                                        <p:cTn id="17" dur="500"/>
                                        <p:tgtEl>
                                          <p:spTgt spid="2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5"/>
                                        </p:tgtEl>
                                        <p:attrNameLst>
                                          <p:attrName>style.visibility</p:attrName>
                                        </p:attrNameLst>
                                      </p:cBhvr>
                                      <p:to>
                                        <p:strVal val="visible"/>
                                      </p:to>
                                    </p:set>
                                    <p:animEffect transition="in" filter="fade">
                                      <p:cBhvr>
                                        <p:cTn id="27" dur="500"/>
                                        <p:tgtEl>
                                          <p:spTgt spid="207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8"/>
                                        </p:tgtEl>
                                        <p:attrNameLst>
                                          <p:attrName>style.visibility</p:attrName>
                                        </p:attrNameLst>
                                      </p:cBhvr>
                                      <p:to>
                                        <p:strVal val="visible"/>
                                      </p:to>
                                    </p:set>
                                    <p:animEffect transition="in" filter="fade">
                                      <p:cBhvr>
                                        <p:cTn id="32" dur="500"/>
                                        <p:tgtEl>
                                          <p:spTgt spid="207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77"/>
                                        </p:tgtEl>
                                        <p:attrNameLst>
                                          <p:attrName>style.visibility</p:attrName>
                                        </p:attrNameLst>
                                      </p:cBhvr>
                                      <p:to>
                                        <p:strVal val="visible"/>
                                      </p:to>
                                    </p:set>
                                    <p:animEffect transition="in" filter="fade">
                                      <p:cBhvr>
                                        <p:cTn id="37" dur="500"/>
                                        <p:tgtEl>
                                          <p:spTgt spid="2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17342D-613C-47E8-B9D8-C319256A6CDC}"/>
              </a:ext>
            </a:extLst>
          </p:cNvPr>
          <p:cNvSpPr>
            <a:spLocks noGrp="1"/>
          </p:cNvSpPr>
          <p:nvPr>
            <p:ph type="title"/>
          </p:nvPr>
        </p:nvSpPr>
        <p:spPr/>
        <p:txBody>
          <a:bodyPr/>
          <a:lstStyle/>
          <a:p>
            <a:r>
              <a:rPr lang="en-AU" dirty="0"/>
              <a:t>Elevation Collaboration Benefits</a:t>
            </a:r>
          </a:p>
        </p:txBody>
      </p:sp>
      <p:sp>
        <p:nvSpPr>
          <p:cNvPr id="3" name="Content Placeholder 2">
            <a:extLst>
              <a:ext uri="{FF2B5EF4-FFF2-40B4-BE49-F238E27FC236}">
                <a16:creationId xmlns="" xmlns:a16="http://schemas.microsoft.com/office/drawing/2014/main" id="{D5EF1F3D-9545-4BBC-82FF-49A6FC934DCC}"/>
              </a:ext>
            </a:extLst>
          </p:cNvPr>
          <p:cNvSpPr>
            <a:spLocks noGrp="1"/>
          </p:cNvSpPr>
          <p:nvPr>
            <p:ph idx="1"/>
          </p:nvPr>
        </p:nvSpPr>
        <p:spPr>
          <a:xfrm>
            <a:off x="467544" y="843558"/>
            <a:ext cx="8229600" cy="3726414"/>
          </a:xfrm>
        </p:spPr>
        <p:txBody>
          <a:bodyPr>
            <a:normAutofit fontScale="70000" lnSpcReduction="20000"/>
          </a:bodyPr>
          <a:lstStyle/>
          <a:p>
            <a:r>
              <a:rPr lang="en-AU" dirty="0" smtClean="0"/>
              <a:t>Monthly</a:t>
            </a:r>
            <a:endParaRPr lang="en-AU" dirty="0"/>
          </a:p>
          <a:p>
            <a:pPr lvl="1"/>
            <a:r>
              <a:rPr lang="en-AU" dirty="0" smtClean="0"/>
              <a:t>4000+ orders per month</a:t>
            </a:r>
            <a:endParaRPr lang="en-AU" dirty="0"/>
          </a:p>
          <a:p>
            <a:pPr lvl="1"/>
            <a:r>
              <a:rPr lang="en-AU" dirty="0"/>
              <a:t>~40 terabytes of free data to </a:t>
            </a:r>
            <a:r>
              <a:rPr lang="en-AU" dirty="0" smtClean="0"/>
              <a:t>users</a:t>
            </a:r>
          </a:p>
          <a:p>
            <a:r>
              <a:rPr lang="en-AU" dirty="0" smtClean="0"/>
              <a:t>Currently 53 Terabytes stored in AWS within collaborators own buckets</a:t>
            </a:r>
          </a:p>
          <a:p>
            <a:pPr lvl="1"/>
            <a:r>
              <a:rPr lang="en-AU" dirty="0" smtClean="0"/>
              <a:t>GA does not manage anyone’s data, it just provides the infrastructure</a:t>
            </a:r>
            <a:endParaRPr lang="en-AU" dirty="0"/>
          </a:p>
          <a:p>
            <a:pPr lvl="1"/>
            <a:r>
              <a:rPr lang="en-AU" dirty="0" smtClean="0"/>
              <a:t>~</a:t>
            </a:r>
            <a:r>
              <a:rPr lang="en-AU" dirty="0"/>
              <a:t>60 million dollars worth of data available </a:t>
            </a:r>
            <a:endParaRPr lang="en-AU" dirty="0" smtClean="0"/>
          </a:p>
          <a:p>
            <a:pPr lvl="1"/>
            <a:r>
              <a:rPr lang="en-AU" dirty="0" smtClean="0"/>
              <a:t>Significant reduction in costs across all jurisdictions currently involved</a:t>
            </a:r>
          </a:p>
          <a:p>
            <a:pPr lvl="1"/>
            <a:r>
              <a:rPr lang="en-AU" dirty="0" smtClean="0"/>
              <a:t>Growth in Use </a:t>
            </a:r>
            <a:r>
              <a:rPr lang="en-AU" dirty="0"/>
              <a:t> </a:t>
            </a:r>
            <a:r>
              <a:rPr lang="en-AU" dirty="0" smtClean="0"/>
              <a:t>1200 orders per year to currently 50,000 orders per year</a:t>
            </a:r>
          </a:p>
          <a:p>
            <a:r>
              <a:rPr lang="en-AU" dirty="0" smtClean="0"/>
              <a:t>This is an ICSM Infrastructure, managed by GA</a:t>
            </a:r>
          </a:p>
          <a:p>
            <a:r>
              <a:rPr lang="en-AU" dirty="0" smtClean="0"/>
              <a:t>Every Jurisdiction represented at Permanent Committee for Topographic Information (PCTI) has indicated they would like to </a:t>
            </a:r>
            <a:r>
              <a:rPr lang="en-AU" dirty="0"/>
              <a:t>have a </a:t>
            </a:r>
            <a:r>
              <a:rPr lang="en-AU" dirty="0" smtClean="0"/>
              <a:t>presence ( GA, NSW, ACT, QLD, TAS, SA, WA, VIC, NT, Defence Hydro). </a:t>
            </a:r>
          </a:p>
          <a:p>
            <a:r>
              <a:rPr lang="en-AU" dirty="0" smtClean="0"/>
              <a:t>*Reporting </a:t>
            </a:r>
            <a:r>
              <a:rPr lang="en-AU" dirty="0"/>
              <a:t>and Statistics</a:t>
            </a:r>
          </a:p>
          <a:p>
            <a:pPr lvl="1"/>
            <a:r>
              <a:rPr lang="en-AU" dirty="0"/>
              <a:t>Now have a new picture of who our data users are.</a:t>
            </a:r>
          </a:p>
          <a:p>
            <a:pPr lvl="1"/>
            <a:r>
              <a:rPr lang="en-AU" dirty="0"/>
              <a:t>Soon will survey Users to built a better idea of the benefits they have realised from our collaboration.</a:t>
            </a:r>
          </a:p>
          <a:p>
            <a:pPr lvl="1"/>
            <a:endParaRPr lang="en-AU" dirty="0"/>
          </a:p>
          <a:p>
            <a:pPr lvl="1"/>
            <a:endParaRPr lang="en-AU" dirty="0"/>
          </a:p>
          <a:p>
            <a:endParaRPr lang="en-AU" dirty="0"/>
          </a:p>
          <a:p>
            <a:endParaRPr lang="en-AU" dirty="0"/>
          </a:p>
        </p:txBody>
      </p:sp>
    </p:spTree>
    <p:extLst>
      <p:ext uri="{BB962C8B-B14F-4D97-AF65-F5344CB8AC3E}">
        <p14:creationId xmlns:p14="http://schemas.microsoft.com/office/powerpoint/2010/main" val="1862401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17342D-613C-47E8-B9D8-C319256A6CDC}"/>
              </a:ext>
            </a:extLst>
          </p:cNvPr>
          <p:cNvSpPr>
            <a:spLocks noGrp="1"/>
          </p:cNvSpPr>
          <p:nvPr>
            <p:ph type="title"/>
          </p:nvPr>
        </p:nvSpPr>
        <p:spPr>
          <a:xfrm>
            <a:off x="467544" y="267494"/>
            <a:ext cx="8229600" cy="461665"/>
          </a:xfrm>
        </p:spPr>
        <p:txBody>
          <a:bodyPr/>
          <a:lstStyle/>
          <a:p>
            <a:r>
              <a:rPr lang="en-AU" dirty="0" smtClean="0"/>
              <a:t>ELVIS Costs</a:t>
            </a:r>
            <a:endParaRPr lang="en-AU" dirty="0"/>
          </a:p>
        </p:txBody>
      </p:sp>
      <p:sp>
        <p:nvSpPr>
          <p:cNvPr id="3" name="Content Placeholder 2">
            <a:extLst>
              <a:ext uri="{FF2B5EF4-FFF2-40B4-BE49-F238E27FC236}">
                <a16:creationId xmlns="" xmlns:a16="http://schemas.microsoft.com/office/drawing/2014/main" id="{D5EF1F3D-9545-4BBC-82FF-49A6FC934DCC}"/>
              </a:ext>
            </a:extLst>
          </p:cNvPr>
          <p:cNvSpPr>
            <a:spLocks noGrp="1"/>
          </p:cNvSpPr>
          <p:nvPr>
            <p:ph idx="1"/>
          </p:nvPr>
        </p:nvSpPr>
        <p:spPr>
          <a:xfrm>
            <a:off x="467544" y="843558"/>
            <a:ext cx="8229600" cy="3726414"/>
          </a:xfrm>
        </p:spPr>
        <p:txBody>
          <a:bodyPr>
            <a:normAutofit/>
          </a:bodyPr>
          <a:lstStyle/>
          <a:p>
            <a:pPr lvl="1"/>
            <a:r>
              <a:rPr lang="en-AU" dirty="0" smtClean="0"/>
              <a:t>Storage and Delivery currently is covered by GA</a:t>
            </a:r>
          </a:p>
          <a:p>
            <a:pPr lvl="1"/>
            <a:r>
              <a:rPr lang="en-AU" dirty="0" smtClean="0"/>
              <a:t>Even if only GA data there are some fixed costs we would have</a:t>
            </a:r>
          </a:p>
          <a:p>
            <a:pPr lvl="1"/>
            <a:r>
              <a:rPr lang="en-AU" dirty="0" smtClean="0"/>
              <a:t>The jurisdictional data doesn’t add hugely to that cost</a:t>
            </a:r>
          </a:p>
          <a:p>
            <a:pPr lvl="2"/>
            <a:r>
              <a:rPr lang="en-AU" dirty="0" smtClean="0"/>
              <a:t>The cost of invoicing would be more than the cost recovered</a:t>
            </a:r>
          </a:p>
          <a:p>
            <a:pPr lvl="2"/>
            <a:r>
              <a:rPr lang="en-AU" dirty="0" smtClean="0"/>
              <a:t>The availability that working together creates with having all data in one place presents a significant future benefit</a:t>
            </a:r>
          </a:p>
          <a:p>
            <a:pPr lvl="2"/>
            <a:r>
              <a:rPr lang="en-AU" dirty="0" smtClean="0"/>
              <a:t>Store </a:t>
            </a:r>
            <a:r>
              <a:rPr lang="en-AU" dirty="0"/>
              <a:t>and </a:t>
            </a:r>
            <a:r>
              <a:rPr lang="en-AU" dirty="0" smtClean="0"/>
              <a:t>Distribute </a:t>
            </a:r>
            <a:r>
              <a:rPr lang="en-AU" dirty="0"/>
              <a:t>the </a:t>
            </a:r>
            <a:r>
              <a:rPr lang="en-AU" dirty="0" smtClean="0"/>
              <a:t>Data - Currently costing on average $1800 a month</a:t>
            </a:r>
          </a:p>
          <a:p>
            <a:pPr lvl="2"/>
            <a:r>
              <a:rPr lang="en-AU" dirty="0" smtClean="0"/>
              <a:t>Factory Costs – FME Cloud instance $21,000 Per Year</a:t>
            </a:r>
          </a:p>
          <a:p>
            <a:pPr lvl="2"/>
            <a:r>
              <a:rPr lang="en-AU" dirty="0" smtClean="0"/>
              <a:t>Staffing 1 Manager, 1 Data Management, 1 Cloud and FME technical  Developer</a:t>
            </a:r>
            <a:endParaRPr lang="en-AU" dirty="0"/>
          </a:p>
          <a:p>
            <a:pPr lvl="1"/>
            <a:endParaRPr lang="en-AU" dirty="0"/>
          </a:p>
          <a:p>
            <a:endParaRPr lang="en-AU" dirty="0"/>
          </a:p>
          <a:p>
            <a:endParaRPr lang="en-AU" dirty="0"/>
          </a:p>
        </p:txBody>
      </p:sp>
    </p:spTree>
    <p:extLst>
      <p:ext uri="{BB962C8B-B14F-4D97-AF65-F5344CB8AC3E}">
        <p14:creationId xmlns:p14="http://schemas.microsoft.com/office/powerpoint/2010/main" val="3083481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graphicFrame>
        <p:nvGraphicFramePr>
          <p:cNvPr id="6" name="Chart 5"/>
          <p:cNvGraphicFramePr>
            <a:graphicFrameLocks noGrp="1"/>
          </p:cNvGraphicFramePr>
          <p:nvPr>
            <p:extLst>
              <p:ext uri="{D42A27DB-BD31-4B8C-83A1-F6EECF244321}">
                <p14:modId xmlns:p14="http://schemas.microsoft.com/office/powerpoint/2010/main" val="3599315074"/>
              </p:ext>
            </p:extLst>
          </p:nvPr>
        </p:nvGraphicFramePr>
        <p:xfrm>
          <a:off x="107504" y="267494"/>
          <a:ext cx="8909404"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3808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1137" t="5571" r="4321" b="87433"/>
          <a:stretch/>
        </p:blipFill>
        <p:spPr bwMode="auto">
          <a:xfrm>
            <a:off x="6666084" y="4587974"/>
            <a:ext cx="1784840" cy="360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7524"/>
          <a:stretch/>
        </p:blipFill>
        <p:spPr bwMode="auto">
          <a:xfrm>
            <a:off x="6425676" y="42945"/>
            <a:ext cx="2322788" cy="510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001" r="34523"/>
          <a:stretch/>
        </p:blipFill>
        <p:spPr bwMode="auto">
          <a:xfrm>
            <a:off x="3457086" y="-20538"/>
            <a:ext cx="2322788" cy="510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524" t="393" b="-393"/>
          <a:stretch/>
        </p:blipFill>
        <p:spPr bwMode="auto">
          <a:xfrm>
            <a:off x="453747" y="3672"/>
            <a:ext cx="2322788" cy="510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2210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344" y="5236046"/>
            <a:ext cx="8229600" cy="461665"/>
          </a:xfrm>
        </p:spPr>
        <p:txBody>
          <a:bodyPr/>
          <a:lstStyle/>
          <a:p>
            <a:endParaRPr lang="en-AU" dirty="0"/>
          </a:p>
        </p:txBody>
      </p:sp>
      <p:sp>
        <p:nvSpPr>
          <p:cNvPr id="3" name="Content Placeholder 2"/>
          <p:cNvSpPr>
            <a:spLocks noGrp="1"/>
          </p:cNvSpPr>
          <p:nvPr>
            <p:ph idx="1"/>
          </p:nvPr>
        </p:nvSpPr>
        <p:spPr>
          <a:xfrm>
            <a:off x="251520" y="5308054"/>
            <a:ext cx="8229600" cy="3942160"/>
          </a:xfrm>
        </p:spPr>
        <p:txBody>
          <a:bodyPr/>
          <a:lstStyle/>
          <a:p>
            <a:endParaRPr lang="en-AU" dirty="0"/>
          </a:p>
        </p:txBody>
      </p:sp>
      <p:sp>
        <p:nvSpPr>
          <p:cNvPr id="4" name="Footer Placeholder 3"/>
          <p:cNvSpPr>
            <a:spLocks noGrp="1"/>
          </p:cNvSpPr>
          <p:nvPr>
            <p:ph type="ftr" sz="quarter" idx="10"/>
          </p:nvPr>
        </p:nvSpPr>
        <p:spPr/>
        <p:txBody>
          <a:bodyPr/>
          <a:lstStyle/>
          <a:p>
            <a:endParaRPr lang="en-AU" dirty="0"/>
          </a:p>
        </p:txBody>
      </p:sp>
      <p:graphicFrame>
        <p:nvGraphicFramePr>
          <p:cNvPr id="5" name="Chart 4" title="ELVIS Elevation Orders by Iindustry (Domain) - Cumulative Totals over Time"/>
          <p:cNvGraphicFramePr>
            <a:graphicFrameLocks noGrp="1"/>
          </p:cNvGraphicFramePr>
          <p:nvPr>
            <p:extLst>
              <p:ext uri="{D42A27DB-BD31-4B8C-83A1-F6EECF244321}">
                <p14:modId xmlns:p14="http://schemas.microsoft.com/office/powerpoint/2010/main" val="552684599"/>
              </p:ext>
            </p:extLst>
          </p:nvPr>
        </p:nvGraphicFramePr>
        <p:xfrm>
          <a:off x="179512" y="51470"/>
          <a:ext cx="8798505" cy="48245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80087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AU" dirty="0"/>
              <a:t>Spark and EMR for Point Clouds </a:t>
            </a:r>
            <a:r>
              <a:rPr lang="en-AU" dirty="0" smtClean="0"/>
              <a:t>- AHO</a:t>
            </a:r>
            <a:endParaRPr lang="en-AU" dirty="0"/>
          </a:p>
        </p:txBody>
      </p:sp>
      <p:sp>
        <p:nvSpPr>
          <p:cNvPr id="595970" name="Rectangle 2"/>
          <p:cNvSpPr>
            <a:spLocks noGrp="1" noChangeArrowheads="1"/>
          </p:cNvSpPr>
          <p:nvPr>
            <p:ph type="title"/>
          </p:nvPr>
        </p:nvSpPr>
        <p:spPr>
          <a:xfrm>
            <a:off x="457200" y="311944"/>
            <a:ext cx="8229600" cy="830997"/>
          </a:xfrm>
        </p:spPr>
        <p:txBody>
          <a:bodyPr/>
          <a:lstStyle/>
          <a:p>
            <a:r>
              <a:rPr lang="en-US" sz="2400" u="sng" dirty="0" smtClean="0"/>
              <a:t>Point Cloud</a:t>
            </a:r>
            <a:r>
              <a:rPr lang="en-US" sz="2400" dirty="0" smtClean="0"/>
              <a:t> - Bathymetry processing with Spark (MH370 Phase 1) – Contracted SAGES (</a:t>
            </a:r>
            <a:r>
              <a:rPr lang="en-US" sz="1800" dirty="0" smtClean="0"/>
              <a:t>Polish company</a:t>
            </a:r>
            <a:r>
              <a:rPr lang="en-US" sz="2400" dirty="0" smtClean="0"/>
              <a:t>)</a:t>
            </a:r>
            <a:endParaRPr lang="en-US" sz="2400" dirty="0"/>
          </a:p>
        </p:txBody>
      </p:sp>
      <p:sp>
        <p:nvSpPr>
          <p:cNvPr id="2" name="Rectangle 1"/>
          <p:cNvSpPr/>
          <p:nvPr/>
        </p:nvSpPr>
        <p:spPr>
          <a:xfrm>
            <a:off x="467544" y="1205339"/>
            <a:ext cx="6750496" cy="646331"/>
          </a:xfrm>
          <a:prstGeom prst="rect">
            <a:avLst/>
          </a:prstGeom>
        </p:spPr>
        <p:txBody>
          <a:bodyPr wrap="square">
            <a:spAutoFit/>
          </a:bodyPr>
          <a:lstStyle/>
          <a:p>
            <a:r>
              <a:rPr lang="en-AU" u="sng" dirty="0" smtClean="0">
                <a:hlinkClick r:id="rId3"/>
              </a:rPr>
              <a:t>http</a:t>
            </a:r>
            <a:r>
              <a:rPr lang="en-AU" u="sng" dirty="0">
                <a:hlinkClick r:id="rId3"/>
              </a:rPr>
              <a:t>://</a:t>
            </a:r>
            <a:r>
              <a:rPr lang="en-AU" u="sng" dirty="0" smtClean="0">
                <a:hlinkClick r:id="rId3"/>
              </a:rPr>
              <a:t>bit.ly/2wUwuC0</a:t>
            </a:r>
            <a:endParaRPr lang="en-AU" dirty="0"/>
          </a:p>
          <a:p>
            <a:endParaRPr lang="en-AU"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72697"/>
            <a:ext cx="4311164" cy="340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76056" y="3291830"/>
            <a:ext cx="3025187" cy="1477328"/>
          </a:xfrm>
          <a:prstGeom prst="rect">
            <a:avLst/>
          </a:prstGeom>
          <a:noFill/>
        </p:spPr>
        <p:txBody>
          <a:bodyPr wrap="none" rtlCol="0">
            <a:spAutoFit/>
          </a:bodyPr>
          <a:lstStyle/>
          <a:p>
            <a:r>
              <a:rPr lang="en-AU" dirty="0" smtClean="0"/>
              <a:t>Approximately </a:t>
            </a:r>
            <a:r>
              <a:rPr lang="en-AU" i="1" dirty="0" smtClean="0">
                <a:solidFill>
                  <a:srgbClr val="FF0000"/>
                </a:solidFill>
              </a:rPr>
              <a:t>45 min </a:t>
            </a:r>
            <a:r>
              <a:rPr lang="en-AU" dirty="0" smtClean="0"/>
              <a:t>for</a:t>
            </a:r>
            <a:br>
              <a:rPr lang="en-AU" dirty="0" smtClean="0"/>
            </a:br>
            <a:r>
              <a:rPr lang="en-AU" dirty="0" smtClean="0">
                <a:solidFill>
                  <a:srgbClr val="FF0000"/>
                </a:solidFill>
              </a:rPr>
              <a:t>&gt;4.6 billion points</a:t>
            </a:r>
            <a:r>
              <a:rPr lang="en-AU" dirty="0"/>
              <a:t> (at 150m)</a:t>
            </a:r>
            <a:r>
              <a:rPr lang="en-AU" dirty="0" smtClean="0"/>
              <a:t/>
            </a:r>
            <a:br>
              <a:rPr lang="en-AU" dirty="0" smtClean="0"/>
            </a:br>
            <a:r>
              <a:rPr lang="en-AU" dirty="0" smtClean="0"/>
              <a:t>using </a:t>
            </a:r>
            <a:r>
              <a:rPr lang="en-AU" dirty="0" smtClean="0">
                <a:solidFill>
                  <a:srgbClr val="FF0000"/>
                </a:solidFill>
              </a:rPr>
              <a:t>8 m3.xlarge nodes</a:t>
            </a:r>
            <a:r>
              <a:rPr lang="en-AU" dirty="0"/>
              <a:t>,</a:t>
            </a:r>
            <a:endParaRPr lang="en-AU" dirty="0" smtClean="0">
              <a:solidFill>
                <a:srgbClr val="FF0000"/>
              </a:solidFill>
            </a:endParaRPr>
          </a:p>
          <a:p>
            <a:r>
              <a:rPr lang="en-AU" dirty="0" smtClean="0">
                <a:solidFill>
                  <a:srgbClr val="FF0000"/>
                </a:solidFill>
              </a:rPr>
              <a:t> </a:t>
            </a:r>
            <a:r>
              <a:rPr lang="en-AU" dirty="0"/>
              <a:t>approximately</a:t>
            </a:r>
            <a:r>
              <a:rPr lang="en-AU" dirty="0" smtClean="0">
                <a:solidFill>
                  <a:srgbClr val="FF0000"/>
                </a:solidFill>
              </a:rPr>
              <a:t> AUD$0.48</a:t>
            </a:r>
          </a:p>
          <a:p>
            <a:r>
              <a:rPr lang="en-AU" dirty="0" smtClean="0"/>
              <a:t>(previously &gt; 8 hours)</a:t>
            </a:r>
            <a:endParaRPr lang="en-AU" dirty="0">
              <a:solidFill>
                <a:schemeClr val="tx1">
                  <a:lumMod val="50000"/>
                </a:schemeClr>
              </a:solidFill>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3000" y="1111982"/>
            <a:ext cx="3842792" cy="1963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997479"/>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Discussion points in groups </a:t>
            </a:r>
            <a:r>
              <a:rPr lang="en-AU" dirty="0" smtClean="0">
                <a:solidFill>
                  <a:srgbClr val="1079B5"/>
                </a:solidFill>
              </a:rPr>
              <a:t>(15 </a:t>
            </a:r>
            <a:r>
              <a:rPr lang="en-AU" dirty="0">
                <a:solidFill>
                  <a:srgbClr val="1079B5"/>
                </a:solidFill>
              </a:rPr>
              <a:t>min + </a:t>
            </a:r>
            <a:r>
              <a:rPr lang="en-AU" dirty="0" smtClean="0">
                <a:solidFill>
                  <a:srgbClr val="1079B5"/>
                </a:solidFill>
              </a:rPr>
              <a:t>15 </a:t>
            </a:r>
            <a:r>
              <a:rPr lang="en-AU" dirty="0">
                <a:solidFill>
                  <a:srgbClr val="1079B5"/>
                </a:solidFill>
              </a:rPr>
              <a:t>min debrief)</a:t>
            </a:r>
            <a:r>
              <a:rPr lang="en-AU" dirty="0" smtClean="0"/>
              <a:t>	</a:t>
            </a:r>
            <a:endParaRPr lang="en-AU"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AU" b="1" dirty="0"/>
              <a:t>What are the pros and </a:t>
            </a:r>
            <a:r>
              <a:rPr lang="en-AU" b="1" dirty="0" smtClean="0"/>
              <a:t>cons of the proposed model?</a:t>
            </a:r>
            <a:endParaRPr lang="en-AU" dirty="0"/>
          </a:p>
          <a:p>
            <a:pPr marL="733425" lvl="1" indent="-285750">
              <a:buFont typeface="Arial" panose="020B0604020202020204" pitchFamily="34" charset="0"/>
              <a:buChar char="•"/>
            </a:pPr>
            <a:r>
              <a:rPr lang="en-AU" dirty="0" smtClean="0"/>
              <a:t>Willingness </a:t>
            </a:r>
            <a:r>
              <a:rPr lang="en-AU" dirty="0"/>
              <a:t>to </a:t>
            </a:r>
            <a:r>
              <a:rPr lang="en-AU" dirty="0" smtClean="0"/>
              <a:t>share and to what level?</a:t>
            </a:r>
          </a:p>
          <a:p>
            <a:pPr marL="733425" lvl="1" indent="-285750">
              <a:buFont typeface="Arial" panose="020B0604020202020204" pitchFamily="34" charset="0"/>
              <a:buChar char="•"/>
            </a:pPr>
            <a:r>
              <a:rPr lang="en-AU" dirty="0" smtClean="0"/>
              <a:t>What does sharing bring to you?</a:t>
            </a:r>
          </a:p>
          <a:p>
            <a:pPr marL="733425" lvl="1" indent="-285750">
              <a:buFont typeface="Arial" panose="020B0604020202020204" pitchFamily="34" charset="0"/>
              <a:buChar char="•"/>
            </a:pPr>
            <a:r>
              <a:rPr lang="en-AU" dirty="0" smtClean="0"/>
              <a:t>What are the barriers to adopting such model?</a:t>
            </a:r>
          </a:p>
          <a:p>
            <a:pPr marL="733425" lvl="1" indent="-285750">
              <a:buFont typeface="Arial" panose="020B0604020202020204" pitchFamily="34" charset="0"/>
              <a:buChar char="•"/>
            </a:pPr>
            <a:endParaRPr lang="en-AU" dirty="0" smtClean="0"/>
          </a:p>
          <a:p>
            <a:pPr marL="285750" lvl="0" indent="-285750">
              <a:buFont typeface="Arial" panose="020B0604020202020204" pitchFamily="34" charset="0"/>
              <a:buChar char="•"/>
            </a:pPr>
            <a:r>
              <a:rPr lang="en-AU" b="1" dirty="0" smtClean="0"/>
              <a:t>Are there other options for data management?</a:t>
            </a:r>
            <a:endParaRPr lang="en-AU" dirty="0"/>
          </a:p>
          <a:p>
            <a:pPr marL="285750" indent="-285750">
              <a:buFont typeface="Arial" panose="020B0604020202020204" pitchFamily="34" charset="0"/>
              <a:buChar char="•"/>
            </a:pPr>
            <a:r>
              <a:rPr lang="en-AU" b="1" dirty="0" smtClean="0"/>
              <a:t>How </a:t>
            </a:r>
            <a:r>
              <a:rPr lang="en-AU" b="1" dirty="0"/>
              <a:t>does the data model fit with </a:t>
            </a:r>
            <a:r>
              <a:rPr lang="en-AU" b="1" dirty="0" smtClean="0"/>
              <a:t>AODN?</a:t>
            </a:r>
            <a:endParaRPr lang="en-AU" dirty="0"/>
          </a:p>
          <a:p>
            <a:pPr marL="285750" indent="-285750">
              <a:buFont typeface="Arial" panose="020B0604020202020204" pitchFamily="34" charset="0"/>
              <a:buChar char="•"/>
            </a:pPr>
            <a:r>
              <a:rPr lang="en-AU" b="1" dirty="0" smtClean="0"/>
              <a:t>What </a:t>
            </a:r>
            <a:r>
              <a:rPr lang="en-AU" b="1" dirty="0"/>
              <a:t>model to follow for 3rd-party acknowledgement for use of data</a:t>
            </a:r>
          </a:p>
          <a:p>
            <a:endParaRPr lang="en-AU" dirty="0"/>
          </a:p>
        </p:txBody>
      </p:sp>
    </p:spTree>
    <p:extLst>
      <p:ext uri="{BB962C8B-B14F-4D97-AF65-F5344CB8AC3E}">
        <p14:creationId xmlns:p14="http://schemas.microsoft.com/office/powerpoint/2010/main" val="1410340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461665"/>
          </a:xfrm>
        </p:spPr>
        <p:txBody>
          <a:bodyPr/>
          <a:lstStyle/>
          <a:p>
            <a:r>
              <a:rPr lang="en-AU" dirty="0" smtClean="0">
                <a:solidFill>
                  <a:srgbClr val="1079B5"/>
                </a:solidFill>
              </a:rPr>
              <a:t>2b. Existing </a:t>
            </a:r>
            <a:r>
              <a:rPr lang="en-AU" dirty="0">
                <a:solidFill>
                  <a:srgbClr val="1079B5"/>
                </a:solidFill>
              </a:rPr>
              <a:t>coverage </a:t>
            </a:r>
            <a:r>
              <a:rPr lang="en-AU" dirty="0" smtClean="0">
                <a:solidFill>
                  <a:srgbClr val="1079B5"/>
                </a:solidFill>
              </a:rPr>
              <a:t>compilation (</a:t>
            </a:r>
            <a:r>
              <a:rPr lang="en-AU" sz="1800" dirty="0" smtClean="0">
                <a:solidFill>
                  <a:srgbClr val="1079B5"/>
                </a:solidFill>
              </a:rPr>
              <a:t>10 min group discussion</a:t>
            </a:r>
            <a:r>
              <a:rPr lang="en-AU" dirty="0" smtClean="0">
                <a:solidFill>
                  <a:srgbClr val="1079B5"/>
                </a:solidFill>
              </a:rPr>
              <a:t>)</a:t>
            </a:r>
            <a:endParaRPr lang="en-AU" dirty="0">
              <a:solidFill>
                <a:srgbClr val="1079B5"/>
              </a:solidFill>
            </a:endParaRPr>
          </a:p>
        </p:txBody>
      </p:sp>
      <p:sp>
        <p:nvSpPr>
          <p:cNvPr id="3" name="Content Placeholder 2"/>
          <p:cNvSpPr>
            <a:spLocks noGrp="1"/>
          </p:cNvSpPr>
          <p:nvPr>
            <p:ph idx="1"/>
          </p:nvPr>
        </p:nvSpPr>
        <p:spPr>
          <a:xfrm>
            <a:off x="457200" y="789830"/>
            <a:ext cx="8229600" cy="3942160"/>
          </a:xfrm>
        </p:spPr>
        <p:txBody>
          <a:bodyPr/>
          <a:lstStyle/>
          <a:p>
            <a:r>
              <a:rPr lang="en-AU" b="1" dirty="0" smtClean="0"/>
              <a:t>Background: </a:t>
            </a:r>
            <a:r>
              <a:rPr lang="en-AU" sz="1400" dirty="0" smtClean="0"/>
              <a:t>At the last workshop, the </a:t>
            </a:r>
            <a:r>
              <a:rPr lang="en-AU" sz="1400" dirty="0"/>
              <a:t>group </a:t>
            </a:r>
            <a:r>
              <a:rPr lang="en-AU" sz="1400" dirty="0" smtClean="0"/>
              <a:t>didn’t prioritise coverage. We decided </a:t>
            </a:r>
            <a:r>
              <a:rPr lang="en-AU" sz="1400" dirty="0"/>
              <a:t>that it would be better to work on a solution for displaying data points rather than compile data coverage from each </a:t>
            </a:r>
            <a:r>
              <a:rPr lang="en-AU" sz="1400" dirty="0" smtClean="0"/>
              <a:t>agency. </a:t>
            </a:r>
            <a:endParaRPr lang="en-AU" sz="1400" dirty="0"/>
          </a:p>
          <a:p>
            <a:r>
              <a:rPr lang="en-AU" b="1" dirty="0" smtClean="0"/>
              <a:t>Problem: </a:t>
            </a:r>
            <a:r>
              <a:rPr lang="en-AU" sz="1400" dirty="0"/>
              <a:t>Website portal include data coverage and stakeholder seem to appreciate it and want to see it completed.</a:t>
            </a:r>
          </a:p>
          <a:p>
            <a:pPr marL="285750" indent="-285750">
              <a:buFont typeface="Arial" panose="020B0604020202020204" pitchFamily="34" charset="0"/>
              <a:buChar char="•"/>
            </a:pPr>
            <a:r>
              <a:rPr lang="en-AU" sz="1400" dirty="0"/>
              <a:t>Currently only consists of GA holdings</a:t>
            </a:r>
          </a:p>
          <a:p>
            <a:endParaRPr lang="en-AU" dirty="0" smtClean="0"/>
          </a:p>
          <a:p>
            <a:r>
              <a:rPr lang="en-AU" b="1" dirty="0" smtClean="0"/>
              <a:t>Action:</a:t>
            </a:r>
            <a:r>
              <a:rPr lang="en-AU" dirty="0" smtClean="0"/>
              <a:t> </a:t>
            </a:r>
            <a:r>
              <a:rPr lang="en-AU" sz="1400" dirty="0"/>
              <a:t>Augment with other entities data holdings</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707" r="65773" b="33015"/>
          <a:stretch/>
        </p:blipFill>
        <p:spPr bwMode="auto">
          <a:xfrm>
            <a:off x="6084168" y="2211710"/>
            <a:ext cx="2961311"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28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079B5"/>
                </a:solidFill>
              </a:rPr>
              <a:t>Discussion points</a:t>
            </a:r>
          </a:p>
        </p:txBody>
      </p:sp>
      <p:sp>
        <p:nvSpPr>
          <p:cNvPr id="3" name="Content Placeholder 2"/>
          <p:cNvSpPr>
            <a:spLocks noGrp="1"/>
          </p:cNvSpPr>
          <p:nvPr>
            <p:ph idx="1"/>
          </p:nvPr>
        </p:nvSpPr>
        <p:spPr>
          <a:xfrm>
            <a:off x="457200" y="789830"/>
            <a:ext cx="8229600" cy="3942160"/>
          </a:xfrm>
        </p:spPr>
        <p:txBody>
          <a:bodyPr/>
          <a:lstStyle/>
          <a:p>
            <a:pPr marL="285750" indent="-285750">
              <a:buFont typeface="Arial" panose="020B0604020202020204" pitchFamily="34" charset="0"/>
              <a:buChar char="•"/>
            </a:pPr>
            <a:r>
              <a:rPr lang="en-AU" dirty="0" smtClean="0"/>
              <a:t>Do we want to display shapefile coverage on the portal in the interim?</a:t>
            </a:r>
          </a:p>
          <a:p>
            <a:pPr marL="285750" indent="-285750">
              <a:buFont typeface="Arial" panose="020B0604020202020204" pitchFamily="34" charset="0"/>
              <a:buChar char="•"/>
            </a:pPr>
            <a:r>
              <a:rPr lang="en-AU" dirty="0"/>
              <a:t>What does coverage mean (i.e. irregular polygon around data (high resolution grid), not bounding boxes; navigation track instead)</a:t>
            </a:r>
          </a:p>
          <a:p>
            <a:pPr marL="285750" indent="-285750">
              <a:buFont typeface="Arial" panose="020B0604020202020204" pitchFamily="34" charset="0"/>
              <a:buChar char="•"/>
            </a:pPr>
            <a:r>
              <a:rPr lang="en-AU" dirty="0" smtClean="0"/>
              <a:t>If data is not open, do we still want to display the coverage?</a:t>
            </a:r>
            <a:endParaRPr lang="en-AU" dirty="0"/>
          </a:p>
          <a:p>
            <a:pPr marL="285750" indent="-285750">
              <a:buFont typeface="Arial" panose="020B0604020202020204" pitchFamily="34" charset="0"/>
              <a:buChar char="•"/>
            </a:pPr>
            <a:r>
              <a:rPr lang="en-AU" dirty="0" smtClean="0"/>
              <a:t>What timeframe?</a:t>
            </a:r>
          </a:p>
          <a:p>
            <a:pPr marL="733425" lvl="1" indent="-285750">
              <a:buFont typeface="Arial" panose="020B0604020202020204" pitchFamily="34" charset="0"/>
              <a:buChar char="•"/>
            </a:pPr>
            <a:r>
              <a:rPr lang="en-AU" sz="1600" dirty="0" smtClean="0"/>
              <a:t>first iteration</a:t>
            </a:r>
          </a:p>
          <a:p>
            <a:pPr marL="733425" lvl="1" indent="-285750">
              <a:buFont typeface="Arial" panose="020B0604020202020204" pitchFamily="34" charset="0"/>
              <a:buChar char="•"/>
            </a:pPr>
            <a:r>
              <a:rPr lang="en-AU" sz="1600" dirty="0" smtClean="0"/>
              <a:t>Updating frequency </a:t>
            </a:r>
          </a:p>
          <a:p>
            <a:pPr marL="733425" lvl="1" indent="-285750">
              <a:buFont typeface="Arial" panose="020B0604020202020204" pitchFamily="34" charset="0"/>
              <a:buChar char="•"/>
            </a:pPr>
            <a:r>
              <a:rPr lang="en-AU" sz="1600" dirty="0" smtClean="0"/>
              <a:t>Work towards automated upload</a:t>
            </a:r>
            <a:endParaRPr lang="en-AU" sz="1600" dirty="0"/>
          </a:p>
          <a:p>
            <a:pPr marL="285750" indent="-285750">
              <a:buFont typeface="Arial" panose="020B0604020202020204" pitchFamily="34" charset="0"/>
              <a:buChar char="•"/>
            </a:pPr>
            <a:r>
              <a:rPr lang="en-AU" dirty="0"/>
              <a:t>Who will lead this activity?</a:t>
            </a:r>
          </a:p>
          <a:p>
            <a:endParaRPr lang="en-AU" dirty="0"/>
          </a:p>
        </p:txBody>
      </p:sp>
    </p:spTree>
    <p:extLst>
      <p:ext uri="{BB962C8B-B14F-4D97-AF65-F5344CB8AC3E}">
        <p14:creationId xmlns:p14="http://schemas.microsoft.com/office/powerpoint/2010/main" val="36701212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Workshop agenda:</a:t>
            </a:r>
            <a:r>
              <a:rPr lang="en-AU" dirty="0"/>
              <a:t/>
            </a:r>
            <a:br>
              <a:rPr lang="en-AU" dirty="0"/>
            </a:br>
            <a:r>
              <a:rPr lang="en-AU" dirty="0" smtClean="0"/>
              <a:t>	</a:t>
            </a:r>
            <a:endParaRPr lang="en-AU" dirty="0"/>
          </a:p>
        </p:txBody>
      </p:sp>
      <p:sp>
        <p:nvSpPr>
          <p:cNvPr id="3" name="Content Placeholder 2"/>
          <p:cNvSpPr>
            <a:spLocks noGrp="1"/>
          </p:cNvSpPr>
          <p:nvPr>
            <p:ph idx="1"/>
          </p:nvPr>
        </p:nvSpPr>
        <p:spPr>
          <a:xfrm>
            <a:off x="457200" y="915566"/>
            <a:ext cx="8229600" cy="3744416"/>
          </a:xfrm>
        </p:spPr>
        <p:txBody>
          <a:bodyPr/>
          <a:lstStyle/>
          <a:p>
            <a:r>
              <a:rPr lang="en-AU" sz="1600" dirty="0" smtClean="0"/>
              <a:t>18:30-18:45 What is </a:t>
            </a:r>
            <a:r>
              <a:rPr lang="en-AU" sz="1600" dirty="0" err="1" smtClean="0"/>
              <a:t>AusSeabed</a:t>
            </a:r>
            <a:r>
              <a:rPr lang="en-AU" sz="1600" dirty="0" smtClean="0"/>
              <a:t> and Updates on </a:t>
            </a:r>
            <a:r>
              <a:rPr lang="en-AU" sz="1600" dirty="0" err="1" smtClean="0"/>
              <a:t>AusSeabed</a:t>
            </a:r>
            <a:r>
              <a:rPr lang="en-AU" sz="1600" dirty="0" smtClean="0"/>
              <a:t> initiatives</a:t>
            </a:r>
          </a:p>
          <a:p>
            <a:r>
              <a:rPr lang="en-AU" sz="1600" dirty="0" smtClean="0"/>
              <a:t>18:45-19:45 QA4Multibeam (Nathan and Sam, </a:t>
            </a:r>
            <a:r>
              <a:rPr lang="en-AU" sz="1600" dirty="0" err="1" smtClean="0"/>
              <a:t>FrontierSI</a:t>
            </a:r>
            <a:r>
              <a:rPr lang="en-AU" sz="1600" dirty="0" smtClean="0"/>
              <a:t>)</a:t>
            </a:r>
          </a:p>
          <a:p>
            <a:r>
              <a:rPr lang="en-AU" sz="1600" dirty="0" smtClean="0"/>
              <a:t>Break</a:t>
            </a:r>
          </a:p>
          <a:p>
            <a:r>
              <a:rPr lang="en-AU" sz="1600" dirty="0" smtClean="0"/>
              <a:t>20:00 - 21:00 Data discoverability and accessibility (Dan, Deakin </a:t>
            </a:r>
            <a:r>
              <a:rPr lang="en-AU" sz="1600" dirty="0" err="1" smtClean="0"/>
              <a:t>Uni</a:t>
            </a:r>
            <a:r>
              <a:rPr lang="en-AU" sz="1600" dirty="0" smtClean="0"/>
              <a:t> &amp; Kim, GA)</a:t>
            </a:r>
          </a:p>
          <a:p>
            <a:r>
              <a:rPr lang="en-AU" sz="1600" b="1" dirty="0" smtClean="0"/>
              <a:t>21:00 - 21:30 </a:t>
            </a:r>
            <a:r>
              <a:rPr lang="en-AU" sz="1600" b="1" dirty="0" err="1" smtClean="0"/>
              <a:t>AusSeabed</a:t>
            </a:r>
            <a:r>
              <a:rPr lang="en-AU" sz="1600" b="1" dirty="0" smtClean="0"/>
              <a:t> Steering committee and directions (Ralph, WA DoT)</a:t>
            </a:r>
          </a:p>
          <a:p>
            <a:r>
              <a:rPr lang="en-AU" sz="1600" dirty="0" smtClean="0"/>
              <a:t>21:30 - 21:45 </a:t>
            </a:r>
            <a:r>
              <a:rPr lang="en-AU" sz="1600" dirty="0" err="1" smtClean="0"/>
              <a:t>AusSeabed</a:t>
            </a:r>
            <a:r>
              <a:rPr lang="en-AU" sz="1600" dirty="0" smtClean="0"/>
              <a:t> and Seabed 2030</a:t>
            </a:r>
          </a:p>
          <a:p>
            <a:endParaRPr lang="en-AU" sz="1600" dirty="0" smtClean="0"/>
          </a:p>
          <a:p>
            <a:endParaRPr lang="en-AU" sz="1600" dirty="0"/>
          </a:p>
        </p:txBody>
      </p:sp>
    </p:spTree>
    <p:extLst>
      <p:ext uri="{BB962C8B-B14F-4D97-AF65-F5344CB8AC3E}">
        <p14:creationId xmlns:p14="http://schemas.microsoft.com/office/powerpoint/2010/main" val="2640198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5536" y="915818"/>
            <a:ext cx="3888432" cy="3746674"/>
          </a:xfrm>
        </p:spPr>
        <p:txBody>
          <a:bodyPr/>
          <a:lstStyle/>
          <a:p>
            <a:pPr marL="0" lvl="1" indent="0">
              <a:buNone/>
            </a:pPr>
            <a:r>
              <a:rPr lang="en-AU" b="1" dirty="0" smtClean="0">
                <a:solidFill>
                  <a:srgbClr val="8D30A6"/>
                </a:solidFill>
              </a:rPr>
              <a:t>Steering committee</a:t>
            </a:r>
          </a:p>
          <a:p>
            <a:pPr marL="0" lvl="1" indent="0">
              <a:spcBef>
                <a:spcPts val="0"/>
              </a:spcBef>
              <a:buNone/>
            </a:pPr>
            <a:r>
              <a:rPr lang="en-AU" sz="1400" dirty="0" smtClean="0"/>
              <a:t>Previously </a:t>
            </a:r>
            <a:r>
              <a:rPr lang="en-AU" sz="1400" dirty="0"/>
              <a:t>decision and direction of the working group have been run by a large email list with no set notion of quorum. </a:t>
            </a:r>
            <a:endParaRPr lang="en-AU" sz="1400" dirty="0" smtClean="0"/>
          </a:p>
          <a:p>
            <a:pPr marL="0" lvl="1" indent="0">
              <a:spcBef>
                <a:spcPts val="0"/>
              </a:spcBef>
              <a:buNone/>
            </a:pPr>
            <a:endParaRPr lang="en-AU" sz="1400" dirty="0"/>
          </a:p>
          <a:p>
            <a:pPr marL="0" lvl="1" indent="0">
              <a:spcBef>
                <a:spcPts val="0"/>
              </a:spcBef>
              <a:buNone/>
            </a:pPr>
            <a:r>
              <a:rPr lang="en-AU" sz="1400" dirty="0"/>
              <a:t>Time spent by that large group is extensive with little benefit except that all members are aware of what is evolving</a:t>
            </a:r>
            <a:r>
              <a:rPr lang="en-AU" sz="1400" dirty="0" smtClean="0"/>
              <a:t>.</a:t>
            </a:r>
          </a:p>
          <a:p>
            <a:pPr marL="0" lvl="1" indent="0">
              <a:spcBef>
                <a:spcPts val="0"/>
              </a:spcBef>
              <a:buNone/>
            </a:pPr>
            <a:endParaRPr lang="en-AU" sz="1400" dirty="0"/>
          </a:p>
          <a:p>
            <a:pPr marL="0" lvl="1" indent="0">
              <a:spcBef>
                <a:spcPts val="0"/>
              </a:spcBef>
              <a:buNone/>
            </a:pPr>
            <a:r>
              <a:rPr lang="en-AU" sz="1400" dirty="0"/>
              <a:t>To improve the planning and decision-making process, we propose to form a steering committee to make these decisions on behalf of the group</a:t>
            </a:r>
            <a:r>
              <a:rPr lang="en-AU" sz="1400" dirty="0" smtClean="0"/>
              <a:t>.</a:t>
            </a:r>
          </a:p>
          <a:p>
            <a:pPr marL="0" lvl="1" indent="0">
              <a:spcBef>
                <a:spcPts val="0"/>
              </a:spcBef>
              <a:buNone/>
            </a:pPr>
            <a:endParaRPr lang="en-AU" sz="1400" dirty="0"/>
          </a:p>
          <a:p>
            <a:pPr marL="0" lvl="1" indent="0">
              <a:spcBef>
                <a:spcPts val="0"/>
              </a:spcBef>
              <a:buNone/>
            </a:pPr>
            <a:r>
              <a:rPr lang="en-AU" sz="1400" dirty="0"/>
              <a:t>We hope to generally map the Steering committees ‘terms of Reference’ to operate by</a:t>
            </a:r>
            <a:r>
              <a:rPr lang="en-AU" sz="1400" dirty="0" smtClean="0"/>
              <a:t>.</a:t>
            </a:r>
            <a:endParaRPr lang="en-AU" sz="1400" dirty="0"/>
          </a:p>
        </p:txBody>
      </p:sp>
      <p:sp>
        <p:nvSpPr>
          <p:cNvPr id="2" name="Rectangle 1"/>
          <p:cNvSpPr/>
          <p:nvPr/>
        </p:nvSpPr>
        <p:spPr>
          <a:xfrm>
            <a:off x="4788024" y="915566"/>
            <a:ext cx="3888432" cy="3016210"/>
          </a:xfrm>
          <a:prstGeom prst="rect">
            <a:avLst/>
          </a:prstGeom>
        </p:spPr>
        <p:txBody>
          <a:bodyPr wrap="square">
            <a:spAutoFit/>
          </a:bodyPr>
          <a:lstStyle/>
          <a:p>
            <a:pPr marL="0" lvl="1" indent="0">
              <a:buNone/>
            </a:pPr>
            <a:r>
              <a:rPr lang="en-AU" b="1" dirty="0" smtClean="0">
                <a:solidFill>
                  <a:srgbClr val="8D30A6"/>
                </a:solidFill>
              </a:rPr>
              <a:t>Outcomes</a:t>
            </a:r>
            <a:endParaRPr lang="en-AU" b="1" dirty="0">
              <a:solidFill>
                <a:srgbClr val="8D30A6"/>
              </a:solidFill>
            </a:endParaRPr>
          </a:p>
          <a:p>
            <a:pPr marL="0" lvl="1">
              <a:spcBef>
                <a:spcPts val="0"/>
              </a:spcBef>
            </a:pPr>
            <a:r>
              <a:rPr lang="en-AU" sz="1400" i="1" dirty="0" smtClean="0"/>
              <a:t>1. </a:t>
            </a:r>
            <a:r>
              <a:rPr lang="en-AU" sz="1400" dirty="0" smtClean="0"/>
              <a:t>Decision </a:t>
            </a:r>
            <a:r>
              <a:rPr lang="en-AU" sz="1400" dirty="0"/>
              <a:t>on the steering committee </a:t>
            </a:r>
            <a:r>
              <a:rPr lang="en-AU" sz="1400" dirty="0" smtClean="0"/>
              <a:t>                                                                         representation </a:t>
            </a:r>
            <a:r>
              <a:rPr lang="en-AU" sz="1400" dirty="0"/>
              <a:t>and role</a:t>
            </a:r>
          </a:p>
          <a:p>
            <a:pPr marL="0" lvl="1">
              <a:spcBef>
                <a:spcPts val="0"/>
              </a:spcBef>
            </a:pPr>
            <a:r>
              <a:rPr lang="en-AU" sz="1400" i="1" dirty="0"/>
              <a:t>2</a:t>
            </a:r>
            <a:r>
              <a:rPr lang="en-AU" sz="1400" i="1" dirty="0" smtClean="0"/>
              <a:t>. </a:t>
            </a:r>
            <a:r>
              <a:rPr lang="en-AU" sz="1400" dirty="0" smtClean="0"/>
              <a:t>Terms </a:t>
            </a:r>
            <a:r>
              <a:rPr lang="en-AU" sz="1400" dirty="0"/>
              <a:t>of Reference, (dot points)</a:t>
            </a:r>
          </a:p>
          <a:p>
            <a:pPr marL="0" lvl="1">
              <a:spcBef>
                <a:spcPts val="0"/>
              </a:spcBef>
            </a:pPr>
            <a:r>
              <a:rPr lang="en-AU" sz="1400" i="1" dirty="0" smtClean="0"/>
              <a:t>3. </a:t>
            </a:r>
            <a:r>
              <a:rPr lang="en-AU" sz="1400" dirty="0" smtClean="0"/>
              <a:t>Reporting </a:t>
            </a:r>
            <a:r>
              <a:rPr lang="en-AU" sz="1400" dirty="0"/>
              <a:t>methods and </a:t>
            </a:r>
            <a:r>
              <a:rPr lang="en-AU" sz="1400" dirty="0" smtClean="0"/>
              <a:t>frequency</a:t>
            </a:r>
          </a:p>
          <a:p>
            <a:pPr marL="342900" lvl="1" indent="-342900">
              <a:spcBef>
                <a:spcPts val="0"/>
              </a:spcBef>
              <a:buAutoNum type="arabicPeriod"/>
            </a:pPr>
            <a:endParaRPr lang="en-AU" sz="1400" dirty="0" smtClean="0"/>
          </a:p>
          <a:p>
            <a:pPr marL="342900" lvl="1" indent="-342900">
              <a:spcBef>
                <a:spcPts val="0"/>
              </a:spcBef>
              <a:buAutoNum type="arabicPeriod"/>
            </a:pPr>
            <a:endParaRPr lang="en-AU" sz="1400" dirty="0"/>
          </a:p>
          <a:p>
            <a:pPr marL="0" lvl="1" indent="0">
              <a:buNone/>
            </a:pPr>
            <a:r>
              <a:rPr lang="en-AU" b="1" dirty="0">
                <a:solidFill>
                  <a:srgbClr val="8D30A6"/>
                </a:solidFill>
              </a:rPr>
              <a:t>Activity flow: 30 Minutes</a:t>
            </a:r>
          </a:p>
          <a:p>
            <a:pPr marL="0" lvl="1" indent="0">
              <a:spcBef>
                <a:spcPts val="0"/>
              </a:spcBef>
              <a:buNone/>
            </a:pPr>
            <a:r>
              <a:rPr lang="en-AU" sz="1400" b="1" dirty="0"/>
              <a:t>Group discussion </a:t>
            </a:r>
            <a:endParaRPr lang="en-AU" sz="1400" b="1" dirty="0" smtClean="0"/>
          </a:p>
          <a:p>
            <a:pPr marL="0" lvl="1" indent="0">
              <a:spcBef>
                <a:spcPts val="0"/>
              </a:spcBef>
              <a:buNone/>
            </a:pPr>
            <a:r>
              <a:rPr lang="en-AU" sz="1400" dirty="0" smtClean="0"/>
              <a:t>(9:00pm - </a:t>
            </a:r>
            <a:r>
              <a:rPr lang="en-AU" sz="1400" i="1" dirty="0" smtClean="0"/>
              <a:t>20 </a:t>
            </a:r>
            <a:r>
              <a:rPr lang="en-AU" sz="1400" i="1" dirty="0"/>
              <a:t>minutes</a:t>
            </a:r>
            <a:r>
              <a:rPr lang="en-AU" sz="1400" dirty="0" smtClean="0"/>
              <a:t>)</a:t>
            </a:r>
          </a:p>
          <a:p>
            <a:pPr marL="0" lvl="1" indent="0">
              <a:spcBef>
                <a:spcPts val="0"/>
              </a:spcBef>
              <a:buNone/>
            </a:pPr>
            <a:endParaRPr lang="en-AU" sz="1400" dirty="0"/>
          </a:p>
          <a:p>
            <a:pPr marL="0" lvl="1" indent="0">
              <a:spcBef>
                <a:spcPts val="0"/>
              </a:spcBef>
              <a:buNone/>
            </a:pPr>
            <a:r>
              <a:rPr lang="en-AU" sz="1400" b="1" dirty="0"/>
              <a:t>Final Outcomes </a:t>
            </a:r>
            <a:endParaRPr lang="en-AU" sz="1400" b="1" dirty="0" smtClean="0"/>
          </a:p>
          <a:p>
            <a:pPr marL="0" lvl="1" indent="0">
              <a:spcBef>
                <a:spcPts val="0"/>
              </a:spcBef>
              <a:buNone/>
            </a:pPr>
            <a:r>
              <a:rPr lang="en-AU" sz="1400" dirty="0" smtClean="0"/>
              <a:t>(9:20pm - </a:t>
            </a:r>
            <a:r>
              <a:rPr lang="en-AU" sz="1400" i="1" dirty="0" smtClean="0"/>
              <a:t>10 </a:t>
            </a:r>
            <a:r>
              <a:rPr lang="en-AU" sz="1400" i="1" dirty="0"/>
              <a:t>minutes</a:t>
            </a:r>
            <a:r>
              <a:rPr lang="en-AU" sz="1400" dirty="0"/>
              <a:t>)</a:t>
            </a:r>
          </a:p>
        </p:txBody>
      </p:sp>
      <p:sp>
        <p:nvSpPr>
          <p:cNvPr id="5" name="Title 1"/>
          <p:cNvSpPr>
            <a:spLocks noGrp="1"/>
          </p:cNvSpPr>
          <p:nvPr>
            <p:ph type="title"/>
          </p:nvPr>
        </p:nvSpPr>
        <p:spPr>
          <a:xfrm>
            <a:off x="457200" y="311944"/>
            <a:ext cx="8229600" cy="461665"/>
          </a:xfrm>
        </p:spPr>
        <p:txBody>
          <a:bodyPr/>
          <a:lstStyle/>
          <a:p>
            <a:r>
              <a:rPr lang="en-AU" dirty="0">
                <a:solidFill>
                  <a:srgbClr val="1079B5"/>
                </a:solidFill>
              </a:rPr>
              <a:t>3. AusSeabed </a:t>
            </a:r>
            <a:r>
              <a:rPr lang="en-AU" dirty="0" smtClean="0">
                <a:solidFill>
                  <a:srgbClr val="1079B5"/>
                </a:solidFill>
              </a:rPr>
              <a:t>governance</a:t>
            </a:r>
            <a:endParaRPr lang="en-AU" dirty="0">
              <a:solidFill>
                <a:srgbClr val="1079B5"/>
              </a:solidFill>
            </a:endParaRPr>
          </a:p>
        </p:txBody>
      </p:sp>
    </p:spTree>
    <p:extLst>
      <p:ext uri="{BB962C8B-B14F-4D97-AF65-F5344CB8AC3E}">
        <p14:creationId xmlns:p14="http://schemas.microsoft.com/office/powerpoint/2010/main" val="1690878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smtClean="0">
                <a:solidFill>
                  <a:srgbClr val="8D30A6"/>
                </a:solidFill>
              </a:rPr>
              <a:t>AusSeabed</a:t>
            </a:r>
            <a:r>
              <a:rPr lang="en-AU" dirty="0" smtClean="0">
                <a:solidFill>
                  <a:srgbClr val="8D30A6"/>
                </a:solidFill>
              </a:rPr>
              <a:t> </a:t>
            </a:r>
            <a:r>
              <a:rPr lang="en-AU" dirty="0">
                <a:solidFill>
                  <a:srgbClr val="8D30A6"/>
                </a:solidFill>
              </a:rPr>
              <a:t>S</a:t>
            </a:r>
            <a:r>
              <a:rPr lang="en-AU" dirty="0" smtClean="0">
                <a:solidFill>
                  <a:srgbClr val="8D30A6"/>
                </a:solidFill>
              </a:rPr>
              <a:t>teering </a:t>
            </a:r>
            <a:r>
              <a:rPr lang="en-AU" dirty="0">
                <a:solidFill>
                  <a:srgbClr val="8D30A6"/>
                </a:solidFill>
              </a:rPr>
              <a:t>C</a:t>
            </a:r>
            <a:r>
              <a:rPr lang="en-AU" dirty="0" smtClean="0">
                <a:solidFill>
                  <a:srgbClr val="8D30A6"/>
                </a:solidFill>
              </a:rPr>
              <a:t>ommittee </a:t>
            </a:r>
            <a:r>
              <a:rPr lang="en-AU" dirty="0">
                <a:solidFill>
                  <a:srgbClr val="8D30A6"/>
                </a:solidFill>
              </a:rPr>
              <a:t>E</a:t>
            </a:r>
            <a:r>
              <a:rPr lang="en-AU" dirty="0" smtClean="0">
                <a:solidFill>
                  <a:srgbClr val="8D30A6"/>
                </a:solidFill>
              </a:rPr>
              <a:t>xample </a:t>
            </a:r>
            <a:r>
              <a:rPr lang="en-AU" dirty="0">
                <a:solidFill>
                  <a:srgbClr val="8D30A6"/>
                </a:solidFill>
              </a:rPr>
              <a:t>T</a:t>
            </a:r>
            <a:r>
              <a:rPr lang="en-AU" dirty="0" smtClean="0">
                <a:solidFill>
                  <a:srgbClr val="8D30A6"/>
                </a:solidFill>
              </a:rPr>
              <a:t>asks</a:t>
            </a:r>
            <a:endParaRPr lang="en-AU" dirty="0">
              <a:solidFill>
                <a:srgbClr val="8D30A6"/>
              </a:solidFill>
            </a:endParaRPr>
          </a:p>
        </p:txBody>
      </p:sp>
      <p:pic>
        <p:nvPicPr>
          <p:cNvPr id="6" name="Picture 2" descr="C:\Users\RalphT\Downloads\search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53"/>
          <a:stretch/>
        </p:blipFill>
        <p:spPr bwMode="auto">
          <a:xfrm>
            <a:off x="-2146294" y="699542"/>
            <a:ext cx="1139079" cy="102675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66011" y="1125797"/>
            <a:ext cx="6336704" cy="400110"/>
          </a:xfrm>
          <a:prstGeom prst="rect">
            <a:avLst/>
          </a:prstGeom>
        </p:spPr>
        <p:txBody>
          <a:bodyPr wrap="square">
            <a:spAutoFit/>
          </a:bodyPr>
          <a:lstStyle/>
          <a:p>
            <a:r>
              <a:rPr lang="en-AU" sz="2000" b="1" dirty="0" smtClean="0">
                <a:solidFill>
                  <a:schemeClr val="tx1"/>
                </a:solidFill>
                <a:latin typeface="Arial" pitchFamily="34" charset="0"/>
                <a:cs typeface="Arial" pitchFamily="34" charset="0"/>
              </a:rPr>
              <a:t>User Discovery &amp; Retrieval Process </a:t>
            </a:r>
          </a:p>
        </p:txBody>
      </p:sp>
      <p:sp>
        <p:nvSpPr>
          <p:cNvPr id="8" name="Rectangle 7"/>
          <p:cNvSpPr/>
          <p:nvPr/>
        </p:nvSpPr>
        <p:spPr>
          <a:xfrm>
            <a:off x="2167739" y="2067388"/>
            <a:ext cx="6336704" cy="400110"/>
          </a:xfrm>
          <a:prstGeom prst="rect">
            <a:avLst/>
          </a:prstGeom>
        </p:spPr>
        <p:txBody>
          <a:bodyPr wrap="square">
            <a:spAutoFit/>
          </a:bodyPr>
          <a:lstStyle/>
          <a:p>
            <a:r>
              <a:rPr lang="en-AU" sz="2000" b="1" dirty="0" smtClean="0">
                <a:latin typeface="Arial" pitchFamily="34" charset="0"/>
                <a:cs typeface="Arial" pitchFamily="34" charset="0"/>
              </a:rPr>
              <a:t>Security and Administration Processes</a:t>
            </a:r>
            <a:endParaRPr lang="en-AU" sz="2000" b="1" dirty="0" smtClean="0">
              <a:solidFill>
                <a:schemeClr val="tx1"/>
              </a:solidFill>
              <a:latin typeface="Arial" pitchFamily="34" charset="0"/>
              <a:cs typeface="Arial" pitchFamily="34" charset="0"/>
            </a:endParaRPr>
          </a:p>
        </p:txBody>
      </p:sp>
      <p:sp>
        <p:nvSpPr>
          <p:cNvPr id="9" name="Rectangle 8"/>
          <p:cNvSpPr/>
          <p:nvPr/>
        </p:nvSpPr>
        <p:spPr>
          <a:xfrm>
            <a:off x="2168255" y="3003798"/>
            <a:ext cx="6336704" cy="400110"/>
          </a:xfrm>
          <a:prstGeom prst="rect">
            <a:avLst/>
          </a:prstGeom>
        </p:spPr>
        <p:txBody>
          <a:bodyPr wrap="square">
            <a:spAutoFit/>
          </a:bodyPr>
          <a:lstStyle/>
          <a:p>
            <a:r>
              <a:rPr lang="en-AU" sz="2000" b="1" dirty="0" smtClean="0">
                <a:latin typeface="Arial" pitchFamily="34" charset="0"/>
                <a:cs typeface="Arial" pitchFamily="34" charset="0"/>
              </a:rPr>
              <a:t>Load and download processes</a:t>
            </a:r>
            <a:endParaRPr lang="en-AU" sz="2000" b="1" dirty="0" smtClean="0">
              <a:solidFill>
                <a:schemeClr val="tx1"/>
              </a:solidFill>
              <a:latin typeface="Arial" pitchFamily="34" charset="0"/>
              <a:cs typeface="Arial" pitchFamily="34" charset="0"/>
            </a:endParaRPr>
          </a:p>
        </p:txBody>
      </p:sp>
      <p:pic>
        <p:nvPicPr>
          <p:cNvPr id="12" name="Picture 3" descr="C:\Users\RalphT\Downloads\1907158_stock-photo-loading-the-truck-forklift-loading-a-trailer-part-of-a-blue-and-yellow-warehouse-and-logistics-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664" y="2859782"/>
            <a:ext cx="1207090" cy="7785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67739" y="3939902"/>
            <a:ext cx="6336704" cy="400110"/>
          </a:xfrm>
          <a:prstGeom prst="rect">
            <a:avLst/>
          </a:prstGeom>
        </p:spPr>
        <p:txBody>
          <a:bodyPr wrap="square">
            <a:spAutoFit/>
          </a:bodyPr>
          <a:lstStyle/>
          <a:p>
            <a:r>
              <a:rPr lang="en-AU" sz="2000" b="1" dirty="0" smtClean="0">
                <a:latin typeface="Arial" pitchFamily="34" charset="0"/>
                <a:cs typeface="Arial" pitchFamily="34" charset="0"/>
              </a:rPr>
              <a:t>Folder structures </a:t>
            </a:r>
            <a:r>
              <a:rPr lang="en-AU" sz="2000" b="1" dirty="0" err="1" smtClean="0">
                <a:latin typeface="Arial" pitchFamily="34" charset="0"/>
                <a:cs typeface="Arial" pitchFamily="34" charset="0"/>
              </a:rPr>
              <a:t>etc</a:t>
            </a:r>
            <a:endParaRPr lang="en-AU" sz="2000" b="1" dirty="0" smtClean="0">
              <a:solidFill>
                <a:schemeClr val="tx1"/>
              </a:solidFill>
              <a:latin typeface="Arial" pitchFamily="34" charset="0"/>
              <a:cs typeface="Arial" pitchFamily="34" charset="0"/>
            </a:endParaRPr>
          </a:p>
        </p:txBody>
      </p:sp>
      <p:pic>
        <p:nvPicPr>
          <p:cNvPr id="1028" name="Picture 4" descr="Related image">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0728" y="1882871"/>
            <a:ext cx="1012443" cy="769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498" t="66944"/>
          <a:stretch/>
        </p:blipFill>
        <p:spPr bwMode="auto">
          <a:xfrm>
            <a:off x="-2032437" y="3933834"/>
            <a:ext cx="1217610" cy="75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Plots\1557e4d67119fe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4824" y="2968370"/>
            <a:ext cx="1226540" cy="64086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Plots\Logos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296241" y="3723878"/>
            <a:ext cx="755479" cy="755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Plots\Logos1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296241" y="1851670"/>
            <a:ext cx="755479" cy="75547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D:\Plots\Logos1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296241" y="915566"/>
            <a:ext cx="755479" cy="7554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Plots\Logos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96241" y="2787774"/>
            <a:ext cx="755479" cy="75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164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492" b="61954"/>
          <a:stretch/>
        </p:blipFill>
        <p:spPr bwMode="auto">
          <a:xfrm>
            <a:off x="3715040" y="847699"/>
            <a:ext cx="2197272" cy="126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39552" y="1315676"/>
            <a:ext cx="3823163" cy="400110"/>
          </a:xfrm>
          <a:prstGeom prst="rect">
            <a:avLst/>
          </a:prstGeom>
        </p:spPr>
        <p:txBody>
          <a:bodyPr wrap="square">
            <a:spAutoFit/>
          </a:bodyPr>
          <a:lstStyle/>
          <a:p>
            <a:r>
              <a:rPr lang="en-AU" sz="2000" b="1" dirty="0" smtClean="0">
                <a:solidFill>
                  <a:schemeClr val="tx1"/>
                </a:solidFill>
                <a:latin typeface="Arial" pitchFamily="34" charset="0"/>
                <a:cs typeface="Arial" pitchFamily="34" charset="0"/>
              </a:rPr>
              <a:t>Growing the Partnership</a:t>
            </a:r>
          </a:p>
        </p:txBody>
      </p:sp>
      <p:sp>
        <p:nvSpPr>
          <p:cNvPr id="9" name="Rectangle 8"/>
          <p:cNvSpPr/>
          <p:nvPr/>
        </p:nvSpPr>
        <p:spPr>
          <a:xfrm>
            <a:off x="683568" y="4062433"/>
            <a:ext cx="3563368" cy="400110"/>
          </a:xfrm>
          <a:prstGeom prst="rect">
            <a:avLst/>
          </a:prstGeom>
        </p:spPr>
        <p:txBody>
          <a:bodyPr wrap="square">
            <a:spAutoFit/>
          </a:bodyPr>
          <a:lstStyle/>
          <a:p>
            <a:r>
              <a:rPr lang="en-AU" sz="2000" b="1" dirty="0" smtClean="0">
                <a:solidFill>
                  <a:schemeClr val="tx1"/>
                </a:solidFill>
                <a:latin typeface="Arial" pitchFamily="34" charset="0"/>
                <a:cs typeface="Arial" pitchFamily="34" charset="0"/>
              </a:rPr>
              <a:t>Marketing &amp; Promotion</a:t>
            </a:r>
          </a:p>
        </p:txBody>
      </p:sp>
      <p:sp>
        <p:nvSpPr>
          <p:cNvPr id="10" name="Rectangle 9"/>
          <p:cNvSpPr/>
          <p:nvPr/>
        </p:nvSpPr>
        <p:spPr>
          <a:xfrm>
            <a:off x="4808433" y="4057982"/>
            <a:ext cx="2931919" cy="400110"/>
          </a:xfrm>
          <a:prstGeom prst="rect">
            <a:avLst/>
          </a:prstGeom>
        </p:spPr>
        <p:txBody>
          <a:bodyPr wrap="square">
            <a:spAutoFit/>
          </a:bodyPr>
          <a:lstStyle/>
          <a:p>
            <a:r>
              <a:rPr lang="en-AU" sz="2000" b="1" dirty="0" smtClean="0">
                <a:solidFill>
                  <a:schemeClr val="tx1"/>
                </a:solidFill>
                <a:latin typeface="Arial" pitchFamily="34" charset="0"/>
                <a:cs typeface="Arial" pitchFamily="34" charset="0"/>
              </a:rPr>
              <a:t>Neighbour Liaison</a:t>
            </a:r>
          </a:p>
        </p:txBody>
      </p:sp>
      <p:pic>
        <p:nvPicPr>
          <p:cNvPr id="2050" name="Picture 2" descr="Related ima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18"/>
          <a:stretch/>
        </p:blipFill>
        <p:spPr bwMode="auto">
          <a:xfrm>
            <a:off x="4684402" y="2928355"/>
            <a:ext cx="2601354" cy="1140508"/>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Image result for marketing clipart images"/>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6" descr="Related image">
            <a:hlinkClick r:id="rId5"/>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3" name="AutoShape 8" descr="Related image">
            <a:hlinkClick r:id="rId5"/>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4" name="AutoShape 10" descr="Related image">
            <a:hlinkClick r:id="rId6"/>
          </p:cNvPr>
          <p:cNvSpPr>
            <a:spLocks noChangeAspect="1" noChangeArrowheads="1"/>
          </p:cNvSpPr>
          <p:nvPr/>
        </p:nvSpPr>
        <p:spPr bwMode="auto">
          <a:xfrm>
            <a:off x="3429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AutoShape 2" descr="Related image">
            <a:hlinkClick r:id="rId6"/>
          </p:cNvPr>
          <p:cNvSpPr>
            <a:spLocks noChangeAspect="1" noChangeArrowheads="1"/>
          </p:cNvSpPr>
          <p:nvPr/>
        </p:nvSpPr>
        <p:spPr bwMode="auto">
          <a:xfrm>
            <a:off x="4953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028" name="Picture 4" descr="Related image">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1069" b="8685"/>
          <a:stretch/>
        </p:blipFill>
        <p:spPr bwMode="auto">
          <a:xfrm>
            <a:off x="1188418" y="2778129"/>
            <a:ext cx="1871414" cy="129073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495300" y="320676"/>
            <a:ext cx="8229600" cy="461665"/>
          </a:xfrm>
        </p:spPr>
        <p:txBody>
          <a:bodyPr/>
          <a:lstStyle/>
          <a:p>
            <a:r>
              <a:rPr lang="en-AU" dirty="0" smtClean="0">
                <a:solidFill>
                  <a:srgbClr val="8D30A6"/>
                </a:solidFill>
              </a:rPr>
              <a:t>Building Blocks</a:t>
            </a:r>
            <a:endParaRPr lang="en-AU" dirty="0">
              <a:solidFill>
                <a:srgbClr val="8D30A6"/>
              </a:solidFill>
            </a:endParaRPr>
          </a:p>
        </p:txBody>
      </p:sp>
      <p:pic>
        <p:nvPicPr>
          <p:cNvPr id="2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8046" b="36439"/>
          <a:stretch/>
        </p:blipFill>
        <p:spPr bwMode="auto">
          <a:xfrm>
            <a:off x="5875280" y="796246"/>
            <a:ext cx="2197272" cy="1212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4626" b="28734"/>
          <a:stretch/>
        </p:blipFill>
        <p:spPr bwMode="auto">
          <a:xfrm>
            <a:off x="3750016" y="2112069"/>
            <a:ext cx="2197272" cy="315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1492" b="19618"/>
          <a:stretch/>
        </p:blipFill>
        <p:spPr bwMode="auto">
          <a:xfrm>
            <a:off x="12204848" y="987574"/>
            <a:ext cx="2197272" cy="327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0955" b="19618"/>
          <a:stretch/>
        </p:blipFill>
        <p:spPr bwMode="auto">
          <a:xfrm>
            <a:off x="5910256" y="2036317"/>
            <a:ext cx="2197272" cy="4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19"/>
          <p:cNvCxnSpPr/>
          <p:nvPr/>
        </p:nvCxnSpPr>
        <p:spPr bwMode="auto">
          <a:xfrm>
            <a:off x="539552" y="2625031"/>
            <a:ext cx="799288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Connector 25"/>
          <p:cNvCxnSpPr/>
          <p:nvPr/>
        </p:nvCxnSpPr>
        <p:spPr bwMode="auto">
          <a:xfrm>
            <a:off x="4211960" y="2625031"/>
            <a:ext cx="0" cy="18375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81828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5486"/>
            <a:ext cx="8229600" cy="461665"/>
          </a:xfrm>
        </p:spPr>
        <p:txBody>
          <a:bodyPr/>
          <a:lstStyle/>
          <a:p>
            <a:r>
              <a:rPr lang="en-AU" dirty="0" smtClean="0"/>
              <a:t>Discussion points</a:t>
            </a:r>
            <a:endParaRPr lang="en-AU" dirty="0"/>
          </a:p>
        </p:txBody>
      </p:sp>
      <p:sp>
        <p:nvSpPr>
          <p:cNvPr id="3" name="Content Placeholder 2"/>
          <p:cNvSpPr>
            <a:spLocks noGrp="1"/>
          </p:cNvSpPr>
          <p:nvPr>
            <p:ph idx="1"/>
          </p:nvPr>
        </p:nvSpPr>
        <p:spPr/>
        <p:txBody>
          <a:bodyPr numCol="2"/>
          <a:lstStyle/>
          <a:p>
            <a:pPr lvl="0">
              <a:lnSpc>
                <a:spcPts val="1400"/>
              </a:lnSpc>
              <a:spcBef>
                <a:spcPts val="200"/>
              </a:spcBef>
              <a:spcAft>
                <a:spcPts val="0"/>
              </a:spcAft>
            </a:pPr>
            <a:r>
              <a:rPr lang="en-AU" sz="1600" dirty="0" smtClean="0">
                <a:latin typeface="Calibri"/>
                <a:ea typeface="Times New Roman"/>
                <a:cs typeface="Times New Roman"/>
              </a:rPr>
              <a:t>1. What </a:t>
            </a:r>
            <a:r>
              <a:rPr lang="en-AU" sz="1600" dirty="0">
                <a:latin typeface="Calibri"/>
                <a:ea typeface="Times New Roman"/>
                <a:cs typeface="Times New Roman"/>
              </a:rPr>
              <a:t>do you want the Steering Committee </a:t>
            </a:r>
            <a:r>
              <a:rPr lang="en-AU" sz="1600" dirty="0" smtClean="0">
                <a:latin typeface="Calibri"/>
                <a:ea typeface="Times New Roman"/>
                <a:cs typeface="Times New Roman"/>
              </a:rPr>
              <a:t>  to </a:t>
            </a:r>
            <a:r>
              <a:rPr lang="en-AU" sz="1600" dirty="0">
                <a:latin typeface="Calibri"/>
                <a:ea typeface="Times New Roman"/>
                <a:cs typeface="Times New Roman"/>
              </a:rPr>
              <a:t>do (Short/Medium/Long term)?</a:t>
            </a:r>
          </a:p>
          <a:p>
            <a:pPr marL="457200">
              <a:lnSpc>
                <a:spcPts val="1000"/>
              </a:lnSpc>
              <a:spcAft>
                <a:spcPts val="0"/>
              </a:spcAft>
            </a:pPr>
            <a:r>
              <a:rPr lang="en-AU" sz="1600" dirty="0">
                <a:latin typeface="Calibri"/>
                <a:ea typeface="Times New Roman"/>
                <a:cs typeface="Times New Roman"/>
              </a:rPr>
              <a:t>•	Guide future directions</a:t>
            </a:r>
          </a:p>
          <a:p>
            <a:pPr marL="457200">
              <a:lnSpc>
                <a:spcPts val="1000"/>
              </a:lnSpc>
              <a:spcAft>
                <a:spcPts val="0"/>
              </a:spcAft>
            </a:pPr>
            <a:r>
              <a:rPr lang="en-AU" sz="1600" dirty="0">
                <a:latin typeface="Calibri"/>
                <a:ea typeface="Times New Roman"/>
                <a:cs typeface="Times New Roman"/>
              </a:rPr>
              <a:t>•	Drive activities</a:t>
            </a:r>
          </a:p>
          <a:p>
            <a:pPr marL="457200">
              <a:lnSpc>
                <a:spcPts val="1000"/>
              </a:lnSpc>
              <a:spcAft>
                <a:spcPts val="0"/>
              </a:spcAft>
            </a:pPr>
            <a:r>
              <a:rPr lang="en-AU" sz="1600" dirty="0">
                <a:latin typeface="Calibri"/>
                <a:ea typeface="Times New Roman"/>
                <a:cs typeface="Times New Roman"/>
              </a:rPr>
              <a:t>•	Funding </a:t>
            </a:r>
            <a:r>
              <a:rPr lang="en-AU" sz="1600" dirty="0" smtClean="0">
                <a:latin typeface="Calibri"/>
                <a:ea typeface="Times New Roman"/>
                <a:cs typeface="Times New Roman"/>
              </a:rPr>
              <a:t>applications</a:t>
            </a:r>
          </a:p>
          <a:p>
            <a:pPr marL="457200">
              <a:lnSpc>
                <a:spcPts val="1000"/>
              </a:lnSpc>
              <a:spcAft>
                <a:spcPts val="0"/>
              </a:spcAft>
            </a:pPr>
            <a:r>
              <a:rPr lang="en-AU" sz="1600" dirty="0" smtClean="0">
                <a:latin typeface="Calibri"/>
                <a:ea typeface="Times New Roman"/>
                <a:cs typeface="Times New Roman"/>
              </a:rPr>
              <a:t>•	Review products</a:t>
            </a:r>
          </a:p>
          <a:p>
            <a:pPr marL="457200">
              <a:lnSpc>
                <a:spcPts val="1000"/>
              </a:lnSpc>
              <a:spcAft>
                <a:spcPts val="0"/>
              </a:spcAft>
            </a:pPr>
            <a:r>
              <a:rPr lang="en-AU" sz="1600" dirty="0" smtClean="0">
                <a:latin typeface="Calibri"/>
                <a:ea typeface="Times New Roman"/>
                <a:cs typeface="Times New Roman"/>
              </a:rPr>
              <a:t>•	Plan the workshops</a:t>
            </a:r>
          </a:p>
          <a:p>
            <a:pPr lvl="0">
              <a:lnSpc>
                <a:spcPts val="1400"/>
              </a:lnSpc>
              <a:spcAft>
                <a:spcPts val="0"/>
              </a:spcAft>
            </a:pPr>
            <a:r>
              <a:rPr lang="en-AU" sz="1600" dirty="0" smtClean="0">
                <a:latin typeface="Calibri"/>
                <a:ea typeface="Times New Roman"/>
                <a:cs typeface="Times New Roman"/>
              </a:rPr>
              <a:t>2. What </a:t>
            </a:r>
            <a:r>
              <a:rPr lang="en-AU" sz="1600" b="1" u="sng" dirty="0" smtClean="0">
                <a:latin typeface="Calibri"/>
                <a:ea typeface="Times New Roman"/>
                <a:cs typeface="Times New Roman"/>
              </a:rPr>
              <a:t>don’t</a:t>
            </a:r>
            <a:r>
              <a:rPr lang="en-AU" sz="1600" dirty="0" smtClean="0">
                <a:latin typeface="Calibri"/>
                <a:ea typeface="Times New Roman"/>
                <a:cs typeface="Times New Roman"/>
              </a:rPr>
              <a:t> you want the Steering  Committee to do?</a:t>
            </a:r>
          </a:p>
          <a:p>
            <a:pPr lvl="0">
              <a:lnSpc>
                <a:spcPts val="1400"/>
              </a:lnSpc>
              <a:spcAft>
                <a:spcPts val="0"/>
              </a:spcAft>
            </a:pPr>
            <a:r>
              <a:rPr lang="en-AU" sz="1600" dirty="0" smtClean="0">
                <a:latin typeface="Calibri"/>
                <a:ea typeface="Times New Roman"/>
                <a:cs typeface="Times New Roman"/>
              </a:rPr>
              <a:t>3. How </a:t>
            </a:r>
            <a:r>
              <a:rPr lang="en-AU" sz="1600" b="1" dirty="0">
                <a:latin typeface="Calibri"/>
                <a:ea typeface="Times New Roman"/>
                <a:cs typeface="Times New Roman"/>
              </a:rPr>
              <a:t>long</a:t>
            </a:r>
            <a:r>
              <a:rPr lang="en-AU" sz="1600" dirty="0">
                <a:latin typeface="Calibri"/>
                <a:ea typeface="Times New Roman"/>
                <a:cs typeface="Times New Roman"/>
              </a:rPr>
              <a:t> should the Steering committee </a:t>
            </a:r>
            <a:r>
              <a:rPr lang="en-AU" sz="1600" dirty="0" smtClean="0">
                <a:latin typeface="Calibri"/>
                <a:ea typeface="Times New Roman"/>
                <a:cs typeface="Times New Roman"/>
              </a:rPr>
              <a:t> exist </a:t>
            </a:r>
            <a:r>
              <a:rPr lang="en-AU" sz="1600" dirty="0">
                <a:latin typeface="Calibri"/>
                <a:ea typeface="Times New Roman"/>
                <a:cs typeface="Times New Roman"/>
              </a:rPr>
              <a:t>for?</a:t>
            </a:r>
          </a:p>
          <a:p>
            <a:pPr lvl="0">
              <a:lnSpc>
                <a:spcPts val="1400"/>
              </a:lnSpc>
              <a:spcAft>
                <a:spcPts val="0"/>
              </a:spcAft>
            </a:pPr>
            <a:r>
              <a:rPr lang="en-AU" sz="1600" dirty="0" smtClean="0">
                <a:latin typeface="Calibri"/>
                <a:ea typeface="Times New Roman"/>
                <a:cs typeface="Times New Roman"/>
              </a:rPr>
              <a:t>4. How </a:t>
            </a:r>
            <a:r>
              <a:rPr lang="en-AU" sz="1600" dirty="0">
                <a:latin typeface="Calibri"/>
                <a:ea typeface="Times New Roman"/>
                <a:cs typeface="Times New Roman"/>
              </a:rPr>
              <a:t>do we </a:t>
            </a:r>
            <a:r>
              <a:rPr lang="en-AU" sz="1600" b="1" dirty="0">
                <a:latin typeface="Calibri"/>
                <a:ea typeface="Times New Roman"/>
                <a:cs typeface="Times New Roman"/>
              </a:rPr>
              <a:t>elect/nominate</a:t>
            </a:r>
            <a:r>
              <a:rPr lang="en-AU" sz="1600" dirty="0">
                <a:latin typeface="Calibri"/>
                <a:ea typeface="Times New Roman"/>
                <a:cs typeface="Times New Roman"/>
              </a:rPr>
              <a:t> a Steering committee?</a:t>
            </a:r>
          </a:p>
          <a:p>
            <a:pPr marL="457200">
              <a:lnSpc>
                <a:spcPts val="1000"/>
              </a:lnSpc>
              <a:spcAft>
                <a:spcPts val="0"/>
              </a:spcAft>
            </a:pPr>
            <a:r>
              <a:rPr lang="en-AU" sz="1600" dirty="0">
                <a:latin typeface="Calibri"/>
                <a:ea typeface="Times New Roman"/>
                <a:cs typeface="Times New Roman"/>
              </a:rPr>
              <a:t>Commonwealth gov., State gov., Industry, Academia</a:t>
            </a:r>
          </a:p>
          <a:p>
            <a:pPr marL="457200">
              <a:lnSpc>
                <a:spcPts val="1000"/>
              </a:lnSpc>
              <a:spcAft>
                <a:spcPts val="0"/>
              </a:spcAft>
            </a:pPr>
            <a:r>
              <a:rPr lang="en-AU" sz="1600" dirty="0">
                <a:latin typeface="Calibri"/>
                <a:ea typeface="Times New Roman"/>
                <a:cs typeface="Times New Roman"/>
              </a:rPr>
              <a:t>How do we choose a fair representation across the nation?</a:t>
            </a:r>
          </a:p>
          <a:p>
            <a:pPr lvl="0">
              <a:lnSpc>
                <a:spcPts val="1400"/>
              </a:lnSpc>
              <a:spcAft>
                <a:spcPts val="0"/>
              </a:spcAft>
            </a:pPr>
            <a:r>
              <a:rPr lang="en-AU" sz="1600" dirty="0" smtClean="0">
                <a:latin typeface="Calibri"/>
                <a:ea typeface="Times New Roman"/>
                <a:cs typeface="Times New Roman"/>
              </a:rPr>
              <a:t>5. Have </a:t>
            </a:r>
            <a:r>
              <a:rPr lang="en-AU" sz="1600" dirty="0">
                <a:latin typeface="Calibri"/>
                <a:ea typeface="Times New Roman"/>
                <a:cs typeface="Times New Roman"/>
              </a:rPr>
              <a:t>the people elected/nominated got the </a:t>
            </a:r>
            <a:r>
              <a:rPr lang="en-AU" sz="1600" b="1" dirty="0">
                <a:latin typeface="Calibri"/>
                <a:ea typeface="Times New Roman"/>
                <a:cs typeface="Times New Roman"/>
              </a:rPr>
              <a:t>backing of their executive</a:t>
            </a:r>
            <a:r>
              <a:rPr lang="en-AU" sz="1600" dirty="0">
                <a:latin typeface="Calibri"/>
                <a:ea typeface="Times New Roman"/>
                <a:cs typeface="Times New Roman"/>
              </a:rPr>
              <a:t> to pay and support their extra work and travelling to meet?</a:t>
            </a:r>
          </a:p>
          <a:p>
            <a:pPr lvl="0">
              <a:lnSpc>
                <a:spcPts val="1400"/>
              </a:lnSpc>
              <a:spcAft>
                <a:spcPts val="0"/>
              </a:spcAft>
            </a:pPr>
            <a:r>
              <a:rPr lang="en-AU" sz="1600" b="1" dirty="0" smtClean="0">
                <a:latin typeface="Calibri"/>
                <a:ea typeface="Times New Roman"/>
                <a:cs typeface="Times New Roman"/>
              </a:rPr>
              <a:t>6. How </a:t>
            </a:r>
            <a:r>
              <a:rPr lang="en-AU" sz="1600" b="1" dirty="0">
                <a:latin typeface="Calibri"/>
                <a:ea typeface="Times New Roman"/>
                <a:cs typeface="Times New Roman"/>
              </a:rPr>
              <a:t>often</a:t>
            </a:r>
            <a:r>
              <a:rPr lang="en-AU" sz="1600" dirty="0">
                <a:latin typeface="Calibri"/>
                <a:ea typeface="Times New Roman"/>
                <a:cs typeface="Times New Roman"/>
              </a:rPr>
              <a:t> should the Steering committee meet or should they decide.</a:t>
            </a:r>
          </a:p>
          <a:p>
            <a:pPr lvl="0">
              <a:lnSpc>
                <a:spcPts val="1400"/>
              </a:lnSpc>
              <a:spcAft>
                <a:spcPts val="0"/>
              </a:spcAft>
            </a:pPr>
            <a:r>
              <a:rPr lang="en-AU" sz="1600" dirty="0" smtClean="0">
                <a:latin typeface="Calibri"/>
                <a:ea typeface="Times New Roman"/>
                <a:cs typeface="Times New Roman"/>
              </a:rPr>
              <a:t>7. How </a:t>
            </a:r>
            <a:r>
              <a:rPr lang="en-AU" sz="1600" dirty="0">
                <a:latin typeface="Calibri"/>
                <a:ea typeface="Times New Roman"/>
                <a:cs typeface="Times New Roman"/>
              </a:rPr>
              <a:t>is the Steering committee going to </a:t>
            </a:r>
            <a:r>
              <a:rPr lang="en-AU" sz="1600" b="1" dirty="0">
                <a:latin typeface="Calibri"/>
                <a:ea typeface="Times New Roman"/>
                <a:cs typeface="Times New Roman"/>
              </a:rPr>
              <a:t>report</a:t>
            </a:r>
            <a:r>
              <a:rPr lang="en-AU" sz="1600" dirty="0">
                <a:latin typeface="Calibri"/>
                <a:ea typeface="Times New Roman"/>
                <a:cs typeface="Times New Roman"/>
              </a:rPr>
              <a:t> back to you  (Meeting-Newsletter)</a:t>
            </a:r>
          </a:p>
          <a:p>
            <a:pPr marL="457200">
              <a:lnSpc>
                <a:spcPts val="1400"/>
              </a:lnSpc>
              <a:spcAft>
                <a:spcPts val="0"/>
              </a:spcAft>
            </a:pPr>
            <a:r>
              <a:rPr lang="en-AU" sz="1600" dirty="0">
                <a:latin typeface="Calibri"/>
                <a:ea typeface="Times New Roman"/>
                <a:cs typeface="Times New Roman"/>
              </a:rPr>
              <a:t>Possible Meeting Schedule:</a:t>
            </a:r>
          </a:p>
          <a:p>
            <a:pPr marL="457200">
              <a:lnSpc>
                <a:spcPts val="1400"/>
              </a:lnSpc>
              <a:spcAft>
                <a:spcPts val="0"/>
              </a:spcAft>
            </a:pPr>
            <a:r>
              <a:rPr lang="en-AU" sz="1600" dirty="0">
                <a:latin typeface="Calibri"/>
                <a:ea typeface="Times New Roman"/>
                <a:cs typeface="Times New Roman"/>
              </a:rPr>
              <a:t>•	Annual open meeting at AMSA (July) include a seabed mapping session and a 1 day AusSeabed-specific workshop </a:t>
            </a:r>
          </a:p>
          <a:p>
            <a:pPr marL="457200">
              <a:lnSpc>
                <a:spcPts val="1400"/>
              </a:lnSpc>
              <a:spcAft>
                <a:spcPts val="0"/>
              </a:spcAft>
            </a:pPr>
            <a:r>
              <a:rPr lang="en-AU" sz="1600" dirty="0">
                <a:latin typeface="Calibri"/>
                <a:ea typeface="Times New Roman"/>
                <a:cs typeface="Times New Roman"/>
              </a:rPr>
              <a:t>•	Annual steering committee meeting (Nov or Feb)</a:t>
            </a:r>
          </a:p>
          <a:p>
            <a:pPr>
              <a:lnSpc>
                <a:spcPts val="1400"/>
              </a:lnSpc>
            </a:pPr>
            <a:endParaRPr lang="en-AU" dirty="0"/>
          </a:p>
        </p:txBody>
      </p:sp>
      <p:sp>
        <p:nvSpPr>
          <p:cNvPr id="4" name="Footer Placeholder 3"/>
          <p:cNvSpPr>
            <a:spLocks noGrp="1"/>
          </p:cNvSpPr>
          <p:nvPr>
            <p:ph type="ftr" sz="quarter" idx="10"/>
          </p:nvPr>
        </p:nvSpPr>
        <p:spPr/>
        <p:txBody>
          <a:bodyPr/>
          <a:lstStyle/>
          <a:p>
            <a:endParaRPr lang="en-AU" dirty="0"/>
          </a:p>
        </p:txBody>
      </p:sp>
    </p:spTree>
    <p:extLst>
      <p:ext uri="{BB962C8B-B14F-4D97-AF65-F5344CB8AC3E}">
        <p14:creationId xmlns:p14="http://schemas.microsoft.com/office/powerpoint/2010/main" val="363982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MH370\Presentation\images\BR_volcanoes_3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40151" y="22536"/>
            <a:ext cx="3203849" cy="1463015"/>
          </a:xfrm>
          <a:prstGeom prst="rect">
            <a:avLst/>
          </a:prstGeom>
          <a:noFill/>
          <a:ln w="28575">
            <a:solidFill>
              <a:srgbClr val="0980C9"/>
            </a:solidFill>
          </a:ln>
          <a:extLst>
            <a:ext uri="{909E8E84-426E-40DD-AFC4-6F175D3DCCD1}">
              <a14:hiddenFill xmlns:a14="http://schemas.microsoft.com/office/drawing/2010/main">
                <a:solidFill>
                  <a:srgbClr val="FFFFFF"/>
                </a:solidFill>
              </a14:hiddenFill>
            </a:ext>
          </a:extLst>
        </p:spPr>
      </p:pic>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3075806"/>
            <a:ext cx="3203848" cy="2067694"/>
          </a:xfrm>
          <a:prstGeom prst="rect">
            <a:avLst/>
          </a:prstGeom>
          <a:noFill/>
        </p:spPr>
      </p:pic>
      <p:sp>
        <p:nvSpPr>
          <p:cNvPr id="3" name="Content Placeholder 2">
            <a:extLst>
              <a:ext uri="{FF2B5EF4-FFF2-40B4-BE49-F238E27FC236}">
                <a16:creationId xmlns:a16="http://schemas.microsoft.com/office/drawing/2014/main" xmlns="" id="{8330ADD1-BFE5-4947-A7DF-775A5B191D67}"/>
              </a:ext>
            </a:extLst>
          </p:cNvPr>
          <p:cNvSpPr>
            <a:spLocks noGrp="1"/>
          </p:cNvSpPr>
          <p:nvPr>
            <p:ph idx="1"/>
          </p:nvPr>
        </p:nvSpPr>
        <p:spPr>
          <a:xfrm>
            <a:off x="323528" y="1072776"/>
            <a:ext cx="8820472" cy="3499247"/>
          </a:xfrm>
        </p:spPr>
        <p:txBody>
          <a:bodyPr>
            <a:normAutofit/>
          </a:bodyPr>
          <a:lstStyle/>
          <a:p>
            <a:pPr marL="285750" indent="-285750">
              <a:buFont typeface="Arial" panose="020B0604020202020204" pitchFamily="34" charset="0"/>
              <a:buChar char="•"/>
            </a:pPr>
            <a:r>
              <a:rPr lang="en-US" dirty="0" smtClean="0"/>
              <a:t>promote collaboration and innovation</a:t>
            </a:r>
          </a:p>
          <a:p>
            <a:pPr marL="285750" indent="-285750">
              <a:buFont typeface="Arial" panose="020B0604020202020204" pitchFamily="34" charset="0"/>
              <a:buChar char="•"/>
            </a:pPr>
            <a:r>
              <a:rPr lang="en-US" dirty="0" smtClean="0"/>
              <a:t>enable stakeholders to leverage Australia’s seabed mapping expertise and capabilities</a:t>
            </a:r>
          </a:p>
          <a:p>
            <a:pPr marL="285750" indent="-285750">
              <a:buFont typeface="Arial" panose="020B0604020202020204" pitchFamily="34" charset="0"/>
              <a:buChar char="•"/>
            </a:pPr>
            <a:r>
              <a:rPr lang="en-US" dirty="0" smtClean="0"/>
              <a:t>identify and target areas where new data is needed most</a:t>
            </a:r>
          </a:p>
          <a:p>
            <a:pPr marL="285750" indent="-285750">
              <a:buFont typeface="Arial" panose="020B0604020202020204" pitchFamily="34" charset="0"/>
              <a:buChar char="•"/>
            </a:pPr>
            <a:r>
              <a:rPr lang="en-US" dirty="0" smtClean="0"/>
              <a:t>reduce survey planning time &amp; encourage better standards of data acquisition</a:t>
            </a:r>
          </a:p>
          <a:p>
            <a:pPr marL="285750" indent="-285750">
              <a:buFont typeface="Arial" panose="020B0604020202020204" pitchFamily="34" charset="0"/>
              <a:buChar char="•"/>
            </a:pPr>
            <a:r>
              <a:rPr lang="en-US" dirty="0" smtClean="0"/>
              <a:t>increase data usage and discoverability</a:t>
            </a:r>
          </a:p>
          <a:p>
            <a:pPr marL="285750" indent="-285750">
              <a:buFont typeface="Arial" panose="020B0604020202020204" pitchFamily="34" charset="0"/>
              <a:buChar char="•"/>
            </a:pPr>
            <a:r>
              <a:rPr lang="en-US" dirty="0" smtClean="0"/>
              <a:t>facilitate more robust scientific outputs  </a:t>
            </a:r>
          </a:p>
          <a:p>
            <a:pPr marL="285750" indent="-285750">
              <a:buFont typeface="Arial" panose="020B0604020202020204" pitchFamily="34" charset="0"/>
              <a:buChar char="•"/>
            </a:pPr>
            <a:r>
              <a:rPr lang="en-US" dirty="0" smtClean="0"/>
              <a:t>contribute to the better management of the                                                                      Australian waters by facilitating decision-making</a:t>
            </a:r>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endParaRPr lang="en-US" dirty="0"/>
          </a:p>
        </p:txBody>
      </p:sp>
      <p:grpSp>
        <p:nvGrpSpPr>
          <p:cNvPr id="7" name="Group 6"/>
          <p:cNvGrpSpPr/>
          <p:nvPr/>
        </p:nvGrpSpPr>
        <p:grpSpPr>
          <a:xfrm>
            <a:off x="323528" y="244234"/>
            <a:ext cx="2531469" cy="795074"/>
            <a:chOff x="2483768" y="3291830"/>
            <a:chExt cx="2531469" cy="795074"/>
          </a:xfrm>
        </p:grpSpPr>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9070"/>
            <a:stretch/>
          </p:blipFill>
          <p:spPr bwMode="auto">
            <a:xfrm>
              <a:off x="2483768" y="3291830"/>
              <a:ext cx="2531469" cy="79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3563888" y="3723878"/>
              <a:ext cx="1152128" cy="155524"/>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grpSp>
      <p:sp>
        <p:nvSpPr>
          <p:cNvPr id="2" name="Title 1">
            <a:extLst>
              <a:ext uri="{FF2B5EF4-FFF2-40B4-BE49-F238E27FC236}">
                <a16:creationId xmlns:a16="http://schemas.microsoft.com/office/drawing/2014/main" xmlns="" id="{E33D3AD8-D9CA-404C-B0E9-171FCE06B8A6}"/>
              </a:ext>
            </a:extLst>
          </p:cNvPr>
          <p:cNvSpPr>
            <a:spLocks noGrp="1"/>
          </p:cNvSpPr>
          <p:nvPr>
            <p:ph type="title"/>
          </p:nvPr>
        </p:nvSpPr>
        <p:spPr>
          <a:xfrm>
            <a:off x="2555776" y="324815"/>
            <a:ext cx="6203032" cy="461665"/>
          </a:xfrm>
        </p:spPr>
        <p:txBody>
          <a:bodyPr/>
          <a:lstStyle/>
          <a:p>
            <a:r>
              <a:rPr lang="en-AU" b="0" dirty="0" smtClean="0">
                <a:solidFill>
                  <a:srgbClr val="0980C9"/>
                </a:solidFill>
                <a:latin typeface="Arial Narrow" panose="020B0606020202030204" pitchFamily="34" charset="0"/>
              </a:rPr>
              <a:t>- Outcomes</a:t>
            </a:r>
            <a:endParaRPr lang="en-AU" b="0" dirty="0">
              <a:solidFill>
                <a:srgbClr val="0980C9"/>
              </a:solidFill>
              <a:latin typeface="Arial Narrow" panose="020B0606020202030204" pitchFamily="34" charset="0"/>
            </a:endParaRPr>
          </a:p>
        </p:txBody>
      </p:sp>
    </p:spTree>
    <p:extLst>
      <p:ext uri="{BB962C8B-B14F-4D97-AF65-F5344CB8AC3E}">
        <p14:creationId xmlns:p14="http://schemas.microsoft.com/office/powerpoint/2010/main" val="11727055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1944"/>
            <a:ext cx="8229600" cy="830997"/>
          </a:xfrm>
        </p:spPr>
        <p:txBody>
          <a:bodyPr/>
          <a:lstStyle/>
          <a:p>
            <a:r>
              <a:rPr lang="en-AU" dirty="0">
                <a:solidFill>
                  <a:srgbClr val="1079B5"/>
                </a:solidFill>
              </a:rPr>
              <a:t>Workshop agenda:</a:t>
            </a:r>
            <a:r>
              <a:rPr lang="en-AU" dirty="0"/>
              <a:t/>
            </a:r>
            <a:br>
              <a:rPr lang="en-AU" dirty="0"/>
            </a:br>
            <a:r>
              <a:rPr lang="en-AU" dirty="0" smtClean="0"/>
              <a:t>	</a:t>
            </a:r>
            <a:endParaRPr lang="en-AU" dirty="0"/>
          </a:p>
        </p:txBody>
      </p:sp>
      <p:sp>
        <p:nvSpPr>
          <p:cNvPr id="3" name="Content Placeholder 2"/>
          <p:cNvSpPr>
            <a:spLocks noGrp="1"/>
          </p:cNvSpPr>
          <p:nvPr>
            <p:ph idx="1"/>
          </p:nvPr>
        </p:nvSpPr>
        <p:spPr>
          <a:xfrm>
            <a:off x="457200" y="915566"/>
            <a:ext cx="8229600" cy="3744416"/>
          </a:xfrm>
        </p:spPr>
        <p:txBody>
          <a:bodyPr/>
          <a:lstStyle/>
          <a:p>
            <a:r>
              <a:rPr lang="en-AU" sz="1600" dirty="0" smtClean="0"/>
              <a:t>18:30-18:45 What is </a:t>
            </a:r>
            <a:r>
              <a:rPr lang="en-AU" sz="1600" dirty="0" err="1" smtClean="0"/>
              <a:t>AusSeabed</a:t>
            </a:r>
            <a:r>
              <a:rPr lang="en-AU" sz="1600" dirty="0" smtClean="0"/>
              <a:t> and Updates on </a:t>
            </a:r>
            <a:r>
              <a:rPr lang="en-AU" sz="1600" dirty="0" err="1" smtClean="0"/>
              <a:t>AusSeabed</a:t>
            </a:r>
            <a:r>
              <a:rPr lang="en-AU" sz="1600" dirty="0" smtClean="0"/>
              <a:t> initiatives</a:t>
            </a:r>
          </a:p>
          <a:p>
            <a:r>
              <a:rPr lang="en-AU" sz="1600" dirty="0" smtClean="0"/>
              <a:t>18:45-19:45 QA4Multibeam (Nathan and Sam, </a:t>
            </a:r>
            <a:r>
              <a:rPr lang="en-AU" sz="1600" dirty="0" err="1" smtClean="0"/>
              <a:t>FrontierSI</a:t>
            </a:r>
            <a:r>
              <a:rPr lang="en-AU" sz="1600" dirty="0" smtClean="0"/>
              <a:t>)</a:t>
            </a:r>
          </a:p>
          <a:p>
            <a:r>
              <a:rPr lang="en-AU" sz="1600" dirty="0" smtClean="0"/>
              <a:t>Break</a:t>
            </a:r>
          </a:p>
          <a:p>
            <a:r>
              <a:rPr lang="en-AU" sz="1600" dirty="0" smtClean="0"/>
              <a:t>20:00 - 21:00 Data discoverability and accessibility (Dan, Deakin </a:t>
            </a:r>
            <a:r>
              <a:rPr lang="en-AU" sz="1600" dirty="0" err="1" smtClean="0"/>
              <a:t>Uni</a:t>
            </a:r>
            <a:r>
              <a:rPr lang="en-AU" sz="1600" dirty="0" smtClean="0"/>
              <a:t> &amp; Kim, GA)</a:t>
            </a:r>
          </a:p>
          <a:p>
            <a:r>
              <a:rPr lang="en-AU" sz="1600" dirty="0" smtClean="0"/>
              <a:t>21:00 - 21:30 </a:t>
            </a:r>
            <a:r>
              <a:rPr lang="en-AU" sz="1600" dirty="0" err="1" smtClean="0"/>
              <a:t>AusSeabed</a:t>
            </a:r>
            <a:r>
              <a:rPr lang="en-AU" sz="1600" dirty="0" smtClean="0"/>
              <a:t> Steering committee and directions (Ralph, WA DoT)</a:t>
            </a:r>
          </a:p>
          <a:p>
            <a:r>
              <a:rPr lang="en-AU" sz="1600" b="1" dirty="0" smtClean="0"/>
              <a:t>21:30 - 21:45 </a:t>
            </a:r>
            <a:r>
              <a:rPr lang="en-AU" sz="1600" b="1" dirty="0" err="1" smtClean="0"/>
              <a:t>AusSeabed</a:t>
            </a:r>
            <a:r>
              <a:rPr lang="en-AU" sz="1600" b="1" dirty="0" smtClean="0"/>
              <a:t> and Seabed 2030</a:t>
            </a:r>
          </a:p>
          <a:p>
            <a:endParaRPr lang="en-AU" sz="1600" dirty="0" smtClean="0"/>
          </a:p>
          <a:p>
            <a:endParaRPr lang="en-AU" sz="1600" dirty="0"/>
          </a:p>
        </p:txBody>
      </p:sp>
    </p:spTree>
    <p:extLst>
      <p:ext uri="{BB962C8B-B14F-4D97-AF65-F5344CB8AC3E}">
        <p14:creationId xmlns:p14="http://schemas.microsoft.com/office/powerpoint/2010/main" val="829170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079B5"/>
                </a:solidFill>
              </a:rPr>
              <a:t>4. </a:t>
            </a:r>
            <a:r>
              <a:rPr lang="en-AU" dirty="0" err="1">
                <a:solidFill>
                  <a:srgbClr val="1079B5"/>
                </a:solidFill>
              </a:rPr>
              <a:t>AusSeabed</a:t>
            </a:r>
            <a:r>
              <a:rPr lang="en-AU" dirty="0">
                <a:solidFill>
                  <a:srgbClr val="1079B5"/>
                </a:solidFill>
              </a:rPr>
              <a:t> and Seabed 2030</a:t>
            </a:r>
          </a:p>
        </p:txBody>
      </p:sp>
      <p:sp>
        <p:nvSpPr>
          <p:cNvPr id="3" name="Content Placeholder 2"/>
          <p:cNvSpPr>
            <a:spLocks noGrp="1"/>
          </p:cNvSpPr>
          <p:nvPr>
            <p:ph idx="1"/>
          </p:nvPr>
        </p:nvSpPr>
        <p:spPr>
          <a:xfrm>
            <a:off x="457200" y="717822"/>
            <a:ext cx="3898776" cy="394216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lvl="1" indent="0">
              <a:buNone/>
            </a:pPr>
            <a:r>
              <a:rPr lang="en-AU" b="1" dirty="0">
                <a:solidFill>
                  <a:srgbClr val="8D30A6"/>
                </a:solidFill>
              </a:rPr>
              <a:t>Background: </a:t>
            </a:r>
          </a:p>
          <a:p>
            <a:r>
              <a:rPr lang="en-AU" sz="1400" dirty="0"/>
              <a:t>Seabed 2030 objective is to map the whole world ocean floor by 2030.</a:t>
            </a:r>
          </a:p>
          <a:p>
            <a:r>
              <a:rPr lang="en-AU" sz="1400" dirty="0"/>
              <a:t>Seabed 2030 leading team is made up of 4 directors, each responsible for a region of the globe. Australia sits into 3 regional centres:</a:t>
            </a:r>
          </a:p>
          <a:p>
            <a:r>
              <a:rPr lang="en-AU" sz="1400" dirty="0"/>
              <a:t>1. S and W Pacific region led by NIWA, </a:t>
            </a:r>
          </a:p>
          <a:p>
            <a:r>
              <a:rPr lang="en-AU" sz="1400" dirty="0"/>
              <a:t>2. Atlantic and Indian Ocean led by Lamont-Doherty Earth Observatory. </a:t>
            </a:r>
          </a:p>
          <a:p>
            <a:r>
              <a:rPr lang="en-AU" sz="1400" dirty="0"/>
              <a:t>3. Southern Ocean led by </a:t>
            </a:r>
            <a:r>
              <a:rPr lang="en-AU" sz="1400" dirty="0" smtClean="0"/>
              <a:t>IBSCO</a:t>
            </a:r>
            <a:endParaRPr lang="en-AU" sz="1400" dirty="0"/>
          </a:p>
        </p:txBody>
      </p:sp>
      <p:sp>
        <p:nvSpPr>
          <p:cNvPr id="4" name="Footer Placeholder 3"/>
          <p:cNvSpPr>
            <a:spLocks noGrp="1"/>
          </p:cNvSpPr>
          <p:nvPr>
            <p:ph type="ftr" sz="quarter" idx="10"/>
          </p:nvPr>
        </p:nvSpPr>
        <p:spPr/>
        <p:txBody>
          <a:bodyPr/>
          <a:lstStyle/>
          <a:p>
            <a:endParaRPr lang="en-AU" dirty="0"/>
          </a:p>
        </p:txBody>
      </p:sp>
      <p:sp>
        <p:nvSpPr>
          <p:cNvPr id="5" name="Content Placeholder 2"/>
          <p:cNvSpPr txBox="1">
            <a:spLocks/>
          </p:cNvSpPr>
          <p:nvPr/>
        </p:nvSpPr>
        <p:spPr bwMode="auto">
          <a:xfrm>
            <a:off x="4644008" y="771550"/>
            <a:ext cx="3898776" cy="39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eaLnBrk="1" hangingPunct="1"/>
            <a:r>
              <a:rPr lang="en-AU" b="1" kern="0" dirty="0" smtClean="0">
                <a:solidFill>
                  <a:srgbClr val="8D30A6"/>
                </a:solidFill>
              </a:rPr>
              <a:t>Outcome: </a:t>
            </a:r>
          </a:p>
          <a:p>
            <a:pPr eaLnBrk="1" hangingPunct="1"/>
            <a:r>
              <a:rPr lang="en-AU" sz="1400" kern="0" dirty="0" smtClean="0"/>
              <a:t>Decision on AusSeabed involvement with Seabed 2030 and communication flow.</a:t>
            </a:r>
          </a:p>
          <a:p>
            <a:r>
              <a:rPr lang="en-AU" b="1" kern="0" dirty="0">
                <a:solidFill>
                  <a:srgbClr val="8D30A6"/>
                </a:solidFill>
              </a:rPr>
              <a:t>Activity flow:</a:t>
            </a:r>
          </a:p>
          <a:p>
            <a:r>
              <a:rPr lang="en-AU" sz="1400" dirty="0"/>
              <a:t>Group discussion</a:t>
            </a:r>
          </a:p>
          <a:p>
            <a:pPr eaLnBrk="1" hangingPunct="1"/>
            <a:endParaRPr lang="en-AU" sz="1400" kern="0" dirty="0"/>
          </a:p>
        </p:txBody>
      </p:sp>
    </p:spTree>
    <p:extLst>
      <p:ext uri="{BB962C8B-B14F-4D97-AF65-F5344CB8AC3E}">
        <p14:creationId xmlns:p14="http://schemas.microsoft.com/office/powerpoint/2010/main" val="3851085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rgbClr val="1079B5"/>
                </a:solidFill>
              </a:rPr>
              <a:t>Discussion </a:t>
            </a:r>
            <a:r>
              <a:rPr lang="en-AU" dirty="0" smtClean="0">
                <a:solidFill>
                  <a:srgbClr val="1079B5"/>
                </a:solidFill>
              </a:rPr>
              <a:t>points</a:t>
            </a:r>
            <a:endParaRPr lang="en-AU" dirty="0">
              <a:solidFill>
                <a:srgbClr val="1079B5"/>
              </a:solidFill>
            </a:endParaRPr>
          </a:p>
        </p:txBody>
      </p:sp>
      <p:sp>
        <p:nvSpPr>
          <p:cNvPr id="3" name="Content Placeholder 2"/>
          <p:cNvSpPr>
            <a:spLocks noGrp="1"/>
          </p:cNvSpPr>
          <p:nvPr>
            <p:ph idx="1"/>
          </p:nvPr>
        </p:nvSpPr>
        <p:spPr>
          <a:xfrm>
            <a:off x="457200" y="861838"/>
            <a:ext cx="8229600" cy="3942160"/>
          </a:xfrm>
        </p:spPr>
        <p:txBody>
          <a:bodyPr/>
          <a:lstStyle/>
          <a:p>
            <a:pPr lvl="0"/>
            <a:r>
              <a:rPr lang="en-AU" sz="1600" dirty="0"/>
              <a:t>Should AusSeabed support and contribute to Seabed 2030? Could we be a “partner”?</a:t>
            </a:r>
          </a:p>
          <a:p>
            <a:r>
              <a:rPr lang="en-AU" sz="1600" dirty="0" smtClean="0"/>
              <a:t>If </a:t>
            </a:r>
            <a:r>
              <a:rPr lang="en-AU" sz="1600" dirty="0"/>
              <a:t>so, how can we contribute? </a:t>
            </a:r>
          </a:p>
          <a:p>
            <a:pPr lvl="1"/>
            <a:r>
              <a:rPr lang="en-AU" sz="1400" dirty="0"/>
              <a:t>Data collation in the greater region of the Australian Marine Jurisdiction; </a:t>
            </a:r>
          </a:p>
          <a:p>
            <a:pPr lvl="1"/>
            <a:r>
              <a:rPr lang="en-AU" sz="1400" dirty="0"/>
              <a:t>Promoting AusSeabed in other neighbouring countries;</a:t>
            </a:r>
          </a:p>
          <a:p>
            <a:r>
              <a:rPr lang="en-AU" sz="1600" dirty="0"/>
              <a:t> </a:t>
            </a:r>
            <a:r>
              <a:rPr lang="en-AU" sz="1600" dirty="0" smtClean="0"/>
              <a:t>Australian </a:t>
            </a:r>
            <a:r>
              <a:rPr lang="en-AU" sz="1600" dirty="0"/>
              <a:t>representative will be invited to Regional Data Assembly and Collation Centre (RDACC) meetings, what are we expecting from the representative? </a:t>
            </a:r>
          </a:p>
          <a:p>
            <a:pPr lvl="1"/>
            <a:r>
              <a:rPr lang="en-AU" sz="1400" dirty="0"/>
              <a:t>Collate information from the group to inform the RDACC committee of Australia’s seabed mapping initiatives.</a:t>
            </a:r>
          </a:p>
          <a:p>
            <a:pPr lvl="1"/>
            <a:r>
              <a:rPr lang="en-AU" sz="1400" dirty="0"/>
              <a:t>Disseminate information received at meetings back to the group</a:t>
            </a:r>
          </a:p>
          <a:p>
            <a:pPr lvl="1"/>
            <a:r>
              <a:rPr lang="en-AU" sz="1400" dirty="0"/>
              <a:t>Representative should probably be on the SC</a:t>
            </a:r>
          </a:p>
          <a:p>
            <a:pPr lvl="1"/>
            <a:r>
              <a:rPr lang="en-AU" sz="1400" dirty="0"/>
              <a:t>Need to be supported by own agency</a:t>
            </a:r>
          </a:p>
          <a:p>
            <a:r>
              <a:rPr lang="en-AU" sz="1600" dirty="0"/>
              <a:t> </a:t>
            </a:r>
            <a:r>
              <a:rPr lang="en-AU" sz="1600" dirty="0" smtClean="0"/>
              <a:t>Should </a:t>
            </a:r>
            <a:r>
              <a:rPr lang="en-AU" sz="1600" dirty="0"/>
              <a:t>AusSeabed suggests a representative? Do we agree on “who” is best placed?</a:t>
            </a:r>
          </a:p>
          <a:p>
            <a:endParaRPr lang="en-AU" sz="1200" dirty="0" smtClean="0"/>
          </a:p>
        </p:txBody>
      </p:sp>
      <p:sp>
        <p:nvSpPr>
          <p:cNvPr id="4" name="Footer Placeholder 3"/>
          <p:cNvSpPr>
            <a:spLocks noGrp="1"/>
          </p:cNvSpPr>
          <p:nvPr>
            <p:ph type="ftr" sz="quarter" idx="10"/>
          </p:nvPr>
        </p:nvSpPr>
        <p:spPr/>
        <p:txBody>
          <a:bodyPr/>
          <a:lstStyle/>
          <a:p>
            <a:endParaRPr lang="en-AU" dirty="0"/>
          </a:p>
        </p:txBody>
      </p:sp>
    </p:spTree>
    <p:extLst>
      <p:ext uri="{BB962C8B-B14F-4D97-AF65-F5344CB8AC3E}">
        <p14:creationId xmlns:p14="http://schemas.microsoft.com/office/powerpoint/2010/main" val="16051068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Future focused activities for AusSeabed	</a:t>
            </a:r>
            <a:endParaRPr lang="en-AU" dirty="0"/>
          </a:p>
        </p:txBody>
      </p:sp>
      <p:sp>
        <p:nvSpPr>
          <p:cNvPr id="3" name="Content Placeholder 2"/>
          <p:cNvSpPr>
            <a:spLocks noGrp="1"/>
          </p:cNvSpPr>
          <p:nvPr>
            <p:ph idx="1"/>
          </p:nvPr>
        </p:nvSpPr>
        <p:spPr>
          <a:xfrm>
            <a:off x="467544" y="925205"/>
            <a:ext cx="8229600" cy="3942160"/>
          </a:xfrm>
        </p:spPr>
        <p:txBody>
          <a:bodyPr/>
          <a:lstStyle/>
          <a:p>
            <a:pPr marL="342900" indent="-342900">
              <a:buFont typeface="+mj-lt"/>
              <a:buAutoNum type="arabicPeriod"/>
            </a:pPr>
            <a:r>
              <a:rPr lang="en-AU" dirty="0" smtClean="0"/>
              <a:t>Coverage </a:t>
            </a:r>
          </a:p>
          <a:p>
            <a:pPr marL="342900" indent="-342900">
              <a:buFont typeface="+mj-lt"/>
              <a:buAutoNum type="arabicPeriod"/>
            </a:pPr>
            <a:r>
              <a:rPr lang="en-AU" dirty="0" smtClean="0"/>
              <a:t>Survey register (automate, work with SOOS)</a:t>
            </a:r>
          </a:p>
          <a:p>
            <a:pPr marL="342900" indent="-342900">
              <a:buFont typeface="+mj-lt"/>
              <a:buAutoNum type="arabicPeriod"/>
            </a:pPr>
            <a:r>
              <a:rPr lang="en-AU" dirty="0" smtClean="0"/>
              <a:t>QA4MBES</a:t>
            </a:r>
          </a:p>
          <a:p>
            <a:pPr marL="342900" indent="-342900">
              <a:buFont typeface="+mj-lt"/>
              <a:buAutoNum type="arabicPeriod"/>
            </a:pPr>
            <a:r>
              <a:rPr lang="en-AU" dirty="0" smtClean="0"/>
              <a:t>Priority map (</a:t>
            </a:r>
            <a:r>
              <a:rPr lang="en-AU" dirty="0" err="1"/>
              <a:t>AusSeabed</a:t>
            </a:r>
            <a:r>
              <a:rPr lang="en-AU" dirty="0"/>
              <a:t> priority area </a:t>
            </a:r>
            <a:r>
              <a:rPr lang="en-AU" dirty="0" smtClean="0"/>
              <a:t>survey)</a:t>
            </a:r>
          </a:p>
          <a:p>
            <a:pPr marL="342900" indent="-342900">
              <a:buFont typeface="+mj-lt"/>
              <a:buAutoNum type="arabicPeriod"/>
            </a:pPr>
            <a:r>
              <a:rPr lang="en-AU" dirty="0"/>
              <a:t>Data management and discovery model</a:t>
            </a:r>
          </a:p>
          <a:p>
            <a:pPr marL="342900" indent="-342900">
              <a:buFont typeface="+mj-lt"/>
              <a:buAutoNum type="arabicPeriod"/>
            </a:pPr>
            <a:r>
              <a:rPr lang="en-AU" dirty="0" smtClean="0"/>
              <a:t>Website maintenance and improvement</a:t>
            </a:r>
          </a:p>
        </p:txBody>
      </p:sp>
      <p:sp>
        <p:nvSpPr>
          <p:cNvPr id="4" name="Footer Placeholder 3"/>
          <p:cNvSpPr>
            <a:spLocks noGrp="1"/>
          </p:cNvSpPr>
          <p:nvPr>
            <p:ph type="ftr" sz="quarter" idx="10"/>
          </p:nvPr>
        </p:nvSpPr>
        <p:spPr/>
        <p:txBody>
          <a:bodyPr/>
          <a:lstStyle/>
          <a:p>
            <a:endParaRPr lang="en-AU" dirty="0"/>
          </a:p>
        </p:txBody>
      </p:sp>
      <p:grpSp>
        <p:nvGrpSpPr>
          <p:cNvPr id="5" name="Group 4"/>
          <p:cNvGrpSpPr/>
          <p:nvPr/>
        </p:nvGrpSpPr>
        <p:grpSpPr>
          <a:xfrm>
            <a:off x="5652120" y="1059872"/>
            <a:ext cx="3312368" cy="2734734"/>
            <a:chOff x="4596121" y="-55256"/>
            <a:chExt cx="4728407" cy="3879742"/>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716" t="23962" b="33015"/>
            <a:stretch/>
          </p:blipFill>
          <p:spPr bwMode="auto">
            <a:xfrm>
              <a:off x="4671059" y="1275606"/>
              <a:ext cx="2318513"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4" t="66509" r="64834" b="192"/>
            <a:stretch/>
          </p:blipFill>
          <p:spPr bwMode="auto">
            <a:xfrm>
              <a:off x="6956697" y="1823070"/>
              <a:ext cx="236783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4315" r="32808" b="33015"/>
            <a:stretch/>
          </p:blipFill>
          <p:spPr bwMode="auto">
            <a:xfrm>
              <a:off x="4596121" y="-55256"/>
              <a:ext cx="4680540" cy="193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20625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Post-workshop	</a:t>
            </a:r>
            <a:endParaRPr lang="en-AU" dirty="0"/>
          </a:p>
        </p:txBody>
      </p:sp>
      <p:sp>
        <p:nvSpPr>
          <p:cNvPr id="3" name="Content Placeholder 2"/>
          <p:cNvSpPr>
            <a:spLocks noGrp="1"/>
          </p:cNvSpPr>
          <p:nvPr>
            <p:ph idx="1"/>
          </p:nvPr>
        </p:nvSpPr>
        <p:spPr/>
        <p:txBody>
          <a:bodyPr/>
          <a:lstStyle/>
          <a:p>
            <a:r>
              <a:rPr lang="en-AU" dirty="0" smtClean="0"/>
              <a:t>Drinks at</a:t>
            </a:r>
          </a:p>
          <a:p>
            <a:r>
              <a:rPr lang="en-AU" dirty="0" smtClean="0"/>
              <a:t>The Elephant British Pub</a:t>
            </a:r>
            <a:endParaRPr lang="en-AU" dirty="0"/>
          </a:p>
        </p:txBody>
      </p:sp>
      <p:sp>
        <p:nvSpPr>
          <p:cNvPr id="4" name="Footer Placeholder 3"/>
          <p:cNvSpPr>
            <a:spLocks noGrp="1"/>
          </p:cNvSpPr>
          <p:nvPr>
            <p:ph type="ftr" sz="quarter" idx="10"/>
          </p:nvPr>
        </p:nvSpPr>
        <p:spPr/>
        <p:txBody>
          <a:bodyPr/>
          <a:lstStyle/>
          <a:p>
            <a:endParaRPr lang="en-AU" dirty="0"/>
          </a:p>
        </p:txBody>
      </p:sp>
      <p:pic>
        <p:nvPicPr>
          <p:cNvPr id="5" name="Picture 4"/>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635896" y="555526"/>
            <a:ext cx="4248472" cy="4176464"/>
          </a:xfrm>
          <a:prstGeom prst="rect">
            <a:avLst/>
          </a:prstGeom>
          <a:ln w="19050">
            <a:solidFill>
              <a:schemeClr val="tx1"/>
            </a:solidFill>
          </a:ln>
        </p:spPr>
      </p:pic>
    </p:spTree>
    <p:extLst>
      <p:ext uri="{BB962C8B-B14F-4D97-AF65-F5344CB8AC3E}">
        <p14:creationId xmlns:p14="http://schemas.microsoft.com/office/powerpoint/2010/main" val="10808599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1" t="4687" r="5726"/>
          <a:stretch/>
        </p:blipFill>
        <p:spPr bwMode="auto">
          <a:xfrm>
            <a:off x="-76200" y="-487745"/>
            <a:ext cx="9220200" cy="581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xmlns="" id="{58F28AB5-5F09-43E7-80B4-AEBD2D9D9E1B}"/>
              </a:ext>
            </a:extLst>
          </p:cNvPr>
          <p:cNvSpPr>
            <a:spLocks noGrp="1"/>
          </p:cNvSpPr>
          <p:nvPr>
            <p:ph type="title"/>
          </p:nvPr>
        </p:nvSpPr>
        <p:spPr>
          <a:xfrm>
            <a:off x="604169" y="642257"/>
            <a:ext cx="7886700" cy="718457"/>
          </a:xfrm>
          <a:solidFill>
            <a:srgbClr val="FFFFFF">
              <a:alpha val="69020"/>
            </a:srgbClr>
          </a:solidFill>
        </p:spPr>
        <p:txBody>
          <a:bodyPr vert="horz" lIns="68580" tIns="34290" rIns="68580" bIns="34290" rtlCol="0" anchor="ctr" anchorCtr="0">
            <a:normAutofit/>
          </a:bodyPr>
          <a:lstStyle/>
          <a:p>
            <a:pPr algn="ctr"/>
            <a:r>
              <a:rPr lang="en-AU" dirty="0">
                <a:solidFill>
                  <a:srgbClr val="1079B5"/>
                </a:solidFill>
              </a:rPr>
              <a:t>Want to be part of the effort?</a:t>
            </a:r>
          </a:p>
        </p:txBody>
      </p:sp>
      <p:sp>
        <p:nvSpPr>
          <p:cNvPr id="3" name="Content Placeholder 2">
            <a:extLst>
              <a:ext uri="{FF2B5EF4-FFF2-40B4-BE49-F238E27FC236}">
                <a16:creationId xmlns:a16="http://schemas.microsoft.com/office/drawing/2014/main" xmlns="" id="{CCFE52B3-0199-404D-BA5A-AFCB68382DDC}"/>
              </a:ext>
            </a:extLst>
          </p:cNvPr>
          <p:cNvSpPr>
            <a:spLocks noGrp="1"/>
          </p:cNvSpPr>
          <p:nvPr>
            <p:ph idx="1"/>
          </p:nvPr>
        </p:nvSpPr>
        <p:spPr>
          <a:xfrm>
            <a:off x="755576" y="3579862"/>
            <a:ext cx="5083629" cy="2324949"/>
          </a:xfrm>
        </p:spPr>
        <p:txBody>
          <a:bodyPr>
            <a:normAutofit/>
          </a:bodyPr>
          <a:lstStyle/>
          <a:p>
            <a:r>
              <a:rPr lang="en-US" dirty="0" smtClean="0">
                <a:solidFill>
                  <a:schemeClr val="bg1"/>
                </a:solidFill>
              </a:rPr>
              <a:t>Join the </a:t>
            </a:r>
            <a:r>
              <a:rPr lang="en-US" dirty="0">
                <a:solidFill>
                  <a:schemeClr val="bg1"/>
                </a:solidFill>
              </a:rPr>
              <a:t>working group </a:t>
            </a:r>
            <a:r>
              <a:rPr lang="en-US" dirty="0" smtClean="0">
                <a:solidFill>
                  <a:schemeClr val="bg1"/>
                </a:solidFill>
              </a:rPr>
              <a:t>(</a:t>
            </a:r>
            <a:r>
              <a:rPr lang="en-US" b="1" dirty="0" smtClean="0">
                <a:solidFill>
                  <a:schemeClr val="bg1"/>
                </a:solidFill>
              </a:rPr>
              <a:t>OPEN</a:t>
            </a:r>
            <a:r>
              <a:rPr lang="en-US" dirty="0" smtClean="0">
                <a:solidFill>
                  <a:schemeClr val="bg1"/>
                </a:solidFill>
              </a:rPr>
              <a:t> </a:t>
            </a:r>
            <a:r>
              <a:rPr lang="en-US" dirty="0">
                <a:solidFill>
                  <a:schemeClr val="bg1"/>
                </a:solidFill>
              </a:rPr>
              <a:t>to </a:t>
            </a:r>
            <a:r>
              <a:rPr lang="en-US" dirty="0" smtClean="0">
                <a:solidFill>
                  <a:schemeClr val="bg1"/>
                </a:solidFill>
              </a:rPr>
              <a:t>all)</a:t>
            </a:r>
            <a:endParaRPr lang="en-US" dirty="0">
              <a:solidFill>
                <a:schemeClr val="bg1"/>
              </a:solidFill>
            </a:endParaRPr>
          </a:p>
          <a:p>
            <a:r>
              <a:rPr lang="en-US" dirty="0" smtClean="0">
                <a:solidFill>
                  <a:schemeClr val="bg1"/>
                </a:solidFill>
              </a:rPr>
              <a:t>Contact Kim Picard or Aero Leplastrier AusSeabed@ga.gov.au</a:t>
            </a:r>
          </a:p>
          <a:p>
            <a:r>
              <a:rPr lang="en-US" b="1" dirty="0" smtClean="0">
                <a:solidFill>
                  <a:schemeClr val="bg1"/>
                </a:solidFill>
              </a:rPr>
              <a:t>Next meeting: </a:t>
            </a:r>
            <a:r>
              <a:rPr lang="en-US" dirty="0" smtClean="0">
                <a:solidFill>
                  <a:schemeClr val="bg1"/>
                </a:solidFill>
              </a:rPr>
              <a:t>TBC</a:t>
            </a:r>
            <a:endParaRPr lang="en-US" dirty="0">
              <a:solidFill>
                <a:schemeClr val="bg1"/>
              </a:solidFill>
            </a:endParaRPr>
          </a:p>
          <a:p>
            <a:endParaRPr lang="en-US" dirty="0">
              <a:solidFill>
                <a:schemeClr val="bg1"/>
              </a:solidFill>
            </a:endParaRPr>
          </a:p>
          <a:p>
            <a:endParaRPr lang="en-AU" dirty="0">
              <a:solidFill>
                <a:schemeClr val="bg1"/>
              </a:solidFill>
            </a:endParaRPr>
          </a:p>
        </p:txBody>
      </p:sp>
    </p:spTree>
    <p:extLst>
      <p:ext uri="{BB962C8B-B14F-4D97-AF65-F5344CB8AC3E}">
        <p14:creationId xmlns:p14="http://schemas.microsoft.com/office/powerpoint/2010/main" val="2813938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471"/>
          <a:stretch/>
        </p:blipFill>
        <p:spPr bwMode="auto">
          <a:xfrm>
            <a:off x="0" y="1424599"/>
            <a:ext cx="9144000" cy="237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5596"/>
          <a:stretch/>
        </p:blipFill>
        <p:spPr bwMode="auto">
          <a:xfrm>
            <a:off x="15280" y="1"/>
            <a:ext cx="9144000"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xmlns="" id="{BBD856B5-38BC-4B65-ADDA-BF30D7973968}"/>
              </a:ext>
            </a:extLst>
          </p:cNvPr>
          <p:cNvSpPr>
            <a:spLocks noGrp="1"/>
          </p:cNvSpPr>
          <p:nvPr>
            <p:ph type="title"/>
          </p:nvPr>
        </p:nvSpPr>
        <p:spPr>
          <a:xfrm>
            <a:off x="2339752" y="195486"/>
            <a:ext cx="5760640" cy="400110"/>
          </a:xfrm>
        </p:spPr>
        <p:txBody>
          <a:bodyPr/>
          <a:lstStyle/>
          <a:p>
            <a:r>
              <a:rPr lang="en-AU" sz="2000" dirty="0">
                <a:solidFill>
                  <a:srgbClr val="0980C9"/>
                </a:solidFill>
                <a:latin typeface="+mn-lt"/>
              </a:rPr>
              <a:t>Initiatives</a:t>
            </a:r>
          </a:p>
        </p:txBody>
      </p:sp>
      <p:sp>
        <p:nvSpPr>
          <p:cNvPr id="3" name="Content Placeholder 2">
            <a:extLst>
              <a:ext uri="{FF2B5EF4-FFF2-40B4-BE49-F238E27FC236}">
                <a16:creationId xmlns:a16="http://schemas.microsoft.com/office/drawing/2014/main" xmlns="" id="{7400ECCF-1A91-4598-B477-8CA3CCF2D4B0}"/>
              </a:ext>
            </a:extLst>
          </p:cNvPr>
          <p:cNvSpPr>
            <a:spLocks noGrp="1"/>
          </p:cNvSpPr>
          <p:nvPr>
            <p:ph idx="1"/>
          </p:nvPr>
        </p:nvSpPr>
        <p:spPr>
          <a:xfrm>
            <a:off x="107504" y="838200"/>
            <a:ext cx="8240566" cy="941462"/>
          </a:xfrm>
        </p:spPr>
        <p:txBody>
          <a:bodyPr>
            <a:noAutofit/>
          </a:bodyPr>
          <a:lstStyle/>
          <a:p>
            <a:r>
              <a:rPr lang="en-US" sz="1600" b="1" u="sng" dirty="0" smtClean="0"/>
              <a:t>AusSeabed.gov.au website</a:t>
            </a:r>
            <a:r>
              <a:rPr lang="en-US" sz="1600" b="1" dirty="0"/>
              <a:t>: </a:t>
            </a:r>
            <a:r>
              <a:rPr lang="en-US" sz="1600" b="1" dirty="0" smtClean="0"/>
              <a:t> 1-stop shop </a:t>
            </a:r>
            <a:r>
              <a:rPr lang="en-US" sz="1600" b="1" dirty="0"/>
              <a:t>for </a:t>
            </a:r>
            <a:r>
              <a:rPr lang="en-US" sz="1600" b="1" dirty="0" smtClean="0"/>
              <a:t>seabed mapping material</a:t>
            </a:r>
            <a:endParaRPr lang="en-US" sz="1600" b="1" dirty="0"/>
          </a:p>
          <a:p>
            <a:endParaRPr lang="en-US" sz="1600" dirty="0"/>
          </a:p>
          <a:p>
            <a:endParaRPr lang="en-US" sz="1600" dirty="0"/>
          </a:p>
          <a:p>
            <a:endParaRPr lang="en-US" sz="1600" dirty="0"/>
          </a:p>
          <a:p>
            <a:endParaRPr lang="en-US" sz="1600" dirty="0"/>
          </a:p>
          <a:p>
            <a:endParaRPr lang="en-AU" sz="1600" dirty="0"/>
          </a:p>
        </p:txBody>
      </p:sp>
      <p:sp>
        <p:nvSpPr>
          <p:cNvPr id="4" name="Rectangle 3"/>
          <p:cNvSpPr/>
          <p:nvPr/>
        </p:nvSpPr>
        <p:spPr>
          <a:xfrm>
            <a:off x="3779912" y="-1388690"/>
            <a:ext cx="4572000" cy="1015663"/>
          </a:xfrm>
          <a:prstGeom prst="rect">
            <a:avLst/>
          </a:prstGeom>
        </p:spPr>
        <p:txBody>
          <a:bodyPr>
            <a:spAutoFit/>
          </a:bodyPr>
          <a:lstStyle/>
          <a:p>
            <a:pPr eaLnBrk="1" hangingPunct="1"/>
            <a:r>
              <a:rPr lang="en-US" sz="2400" b="1" kern="0" dirty="0"/>
              <a:t>Tools and Utilities:</a:t>
            </a:r>
          </a:p>
          <a:p>
            <a:pPr eaLnBrk="1" hangingPunct="1"/>
            <a:r>
              <a:rPr lang="en-US" kern="0" dirty="0"/>
              <a:t>various tools to facilitate survey planning and data submission</a:t>
            </a: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452" b="56500"/>
          <a:stretch/>
        </p:blipFill>
        <p:spPr bwMode="auto">
          <a:xfrm>
            <a:off x="103557" y="1917349"/>
            <a:ext cx="4900491" cy="137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37" t="43685" r="-1637" b="28267"/>
          <a:stretch/>
        </p:blipFill>
        <p:spPr bwMode="auto">
          <a:xfrm>
            <a:off x="244073" y="3588310"/>
            <a:ext cx="5343242" cy="149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301" t="71646" r="33872" b="306"/>
          <a:stretch/>
        </p:blipFill>
        <p:spPr bwMode="auto">
          <a:xfrm>
            <a:off x="5428649" y="3579862"/>
            <a:ext cx="3463831" cy="149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 12"/>
          <p:cNvGrpSpPr/>
          <p:nvPr/>
        </p:nvGrpSpPr>
        <p:grpSpPr>
          <a:xfrm>
            <a:off x="244073" y="2984053"/>
            <a:ext cx="1375599" cy="307777"/>
            <a:chOff x="244073" y="2984053"/>
            <a:chExt cx="1375599" cy="307777"/>
          </a:xfrm>
        </p:grpSpPr>
        <p:sp>
          <p:nvSpPr>
            <p:cNvPr id="12" name="Rectangle 11"/>
            <p:cNvSpPr/>
            <p:nvPr/>
          </p:nvSpPr>
          <p:spPr bwMode="auto">
            <a:xfrm>
              <a:off x="244073" y="3010284"/>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244073" y="2984053"/>
              <a:ext cx="1375599" cy="307777"/>
            </a:xfrm>
            <a:prstGeom prst="rect">
              <a:avLst/>
            </a:prstGeom>
            <a:noFill/>
          </p:spPr>
          <p:txBody>
            <a:bodyPr wrap="square" rtlCol="0">
              <a:spAutoFit/>
            </a:bodyPr>
            <a:lstStyle/>
            <a:p>
              <a:r>
                <a:rPr lang="en-AU" sz="1400" dirty="0" smtClean="0"/>
                <a:t>Guidelines</a:t>
              </a:r>
              <a:endParaRPr lang="en-AU" sz="1400" dirty="0"/>
            </a:p>
          </p:txBody>
        </p:sp>
      </p:grpSp>
      <p:grpSp>
        <p:nvGrpSpPr>
          <p:cNvPr id="15" name="Group 14"/>
          <p:cNvGrpSpPr/>
          <p:nvPr/>
        </p:nvGrpSpPr>
        <p:grpSpPr>
          <a:xfrm>
            <a:off x="1866002" y="2984053"/>
            <a:ext cx="1375599" cy="307777"/>
            <a:chOff x="244073" y="2984053"/>
            <a:chExt cx="1375599" cy="307777"/>
          </a:xfrm>
        </p:grpSpPr>
        <p:sp>
          <p:nvSpPr>
            <p:cNvPr id="16" name="Rectangle 15"/>
            <p:cNvSpPr/>
            <p:nvPr/>
          </p:nvSpPr>
          <p:spPr bwMode="auto">
            <a:xfrm>
              <a:off x="244073" y="3010284"/>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244073" y="2984053"/>
              <a:ext cx="1375599" cy="307777"/>
            </a:xfrm>
            <a:prstGeom prst="rect">
              <a:avLst/>
            </a:prstGeom>
            <a:noFill/>
          </p:spPr>
          <p:txBody>
            <a:bodyPr wrap="square" rtlCol="0">
              <a:spAutoFit/>
            </a:bodyPr>
            <a:lstStyle/>
            <a:p>
              <a:r>
                <a:rPr lang="en-AU" sz="1400" dirty="0" smtClean="0"/>
                <a:t>QA4MBES</a:t>
              </a:r>
              <a:endParaRPr lang="en-AU" sz="1400" dirty="0"/>
            </a:p>
          </p:txBody>
        </p:sp>
      </p:grpSp>
      <p:grpSp>
        <p:nvGrpSpPr>
          <p:cNvPr id="18" name="Group 17"/>
          <p:cNvGrpSpPr/>
          <p:nvPr/>
        </p:nvGrpSpPr>
        <p:grpSpPr>
          <a:xfrm>
            <a:off x="3275856" y="2984053"/>
            <a:ext cx="1800200" cy="307777"/>
            <a:chOff x="184264" y="2984053"/>
            <a:chExt cx="1495216" cy="307777"/>
          </a:xfrm>
        </p:grpSpPr>
        <p:sp>
          <p:nvSpPr>
            <p:cNvPr id="19" name="Rectangle 18"/>
            <p:cNvSpPr/>
            <p:nvPr/>
          </p:nvSpPr>
          <p:spPr bwMode="auto">
            <a:xfrm>
              <a:off x="303882" y="3010284"/>
              <a:ext cx="1315790"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184264" y="2984053"/>
              <a:ext cx="1495216" cy="307777"/>
            </a:xfrm>
            <a:prstGeom prst="rect">
              <a:avLst/>
            </a:prstGeom>
            <a:noFill/>
          </p:spPr>
          <p:txBody>
            <a:bodyPr wrap="square" rtlCol="0">
              <a:spAutoFit/>
            </a:bodyPr>
            <a:lstStyle/>
            <a:p>
              <a:r>
                <a:rPr lang="en-AU" sz="1400" dirty="0" smtClean="0"/>
                <a:t>Capability catalogue</a:t>
              </a:r>
              <a:endParaRPr lang="en-AU" sz="1400" dirty="0"/>
            </a:p>
          </p:txBody>
        </p:sp>
      </p:grpSp>
      <p:grpSp>
        <p:nvGrpSpPr>
          <p:cNvPr id="21" name="Group 20"/>
          <p:cNvGrpSpPr/>
          <p:nvPr/>
        </p:nvGrpSpPr>
        <p:grpSpPr>
          <a:xfrm>
            <a:off x="251520" y="4770748"/>
            <a:ext cx="1656184" cy="523220"/>
            <a:chOff x="244073" y="2984053"/>
            <a:chExt cx="1375599" cy="523220"/>
          </a:xfrm>
        </p:grpSpPr>
        <p:sp>
          <p:nvSpPr>
            <p:cNvPr id="22" name="Rectangle 21"/>
            <p:cNvSpPr/>
            <p:nvPr/>
          </p:nvSpPr>
          <p:spPr bwMode="auto">
            <a:xfrm>
              <a:off x="244073" y="3010284"/>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3" name="TextBox 22"/>
            <p:cNvSpPr txBox="1"/>
            <p:nvPr/>
          </p:nvSpPr>
          <p:spPr>
            <a:xfrm>
              <a:off x="244073" y="2984053"/>
              <a:ext cx="1375599" cy="523220"/>
            </a:xfrm>
            <a:prstGeom prst="rect">
              <a:avLst/>
            </a:prstGeom>
            <a:noFill/>
          </p:spPr>
          <p:txBody>
            <a:bodyPr wrap="square" rtlCol="0">
              <a:spAutoFit/>
            </a:bodyPr>
            <a:lstStyle/>
            <a:p>
              <a:r>
                <a:rPr lang="en-AU" sz="1400" dirty="0" smtClean="0"/>
                <a:t>Systems available</a:t>
              </a:r>
              <a:endParaRPr lang="en-AU" sz="1400" dirty="0"/>
            </a:p>
          </p:txBody>
        </p:sp>
      </p:grpSp>
      <p:grpSp>
        <p:nvGrpSpPr>
          <p:cNvPr id="24" name="Group 23"/>
          <p:cNvGrpSpPr/>
          <p:nvPr/>
        </p:nvGrpSpPr>
        <p:grpSpPr>
          <a:xfrm>
            <a:off x="1979712" y="4781109"/>
            <a:ext cx="1656184" cy="310921"/>
            <a:chOff x="258961" y="3202930"/>
            <a:chExt cx="1375599" cy="310921"/>
          </a:xfrm>
        </p:grpSpPr>
        <p:sp>
          <p:nvSpPr>
            <p:cNvPr id="25" name="Rectangle 24"/>
            <p:cNvSpPr/>
            <p:nvPr/>
          </p:nvSpPr>
          <p:spPr bwMode="auto">
            <a:xfrm>
              <a:off x="258961" y="3202930"/>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6" name="TextBox 25"/>
            <p:cNvSpPr txBox="1"/>
            <p:nvPr/>
          </p:nvSpPr>
          <p:spPr>
            <a:xfrm>
              <a:off x="303882" y="3206074"/>
              <a:ext cx="1315790" cy="307777"/>
            </a:xfrm>
            <a:prstGeom prst="rect">
              <a:avLst/>
            </a:prstGeom>
            <a:noFill/>
          </p:spPr>
          <p:txBody>
            <a:bodyPr wrap="square" rtlCol="0">
              <a:spAutoFit/>
            </a:bodyPr>
            <a:lstStyle/>
            <a:p>
              <a:r>
                <a:rPr lang="en-AU" sz="1400" dirty="0" smtClean="0"/>
                <a:t>Presentation</a:t>
              </a:r>
              <a:endParaRPr lang="en-AU" sz="1400" dirty="0"/>
            </a:p>
          </p:txBody>
        </p:sp>
      </p:grpSp>
      <p:grpSp>
        <p:nvGrpSpPr>
          <p:cNvPr id="27" name="Group 26"/>
          <p:cNvGrpSpPr/>
          <p:nvPr/>
        </p:nvGrpSpPr>
        <p:grpSpPr>
          <a:xfrm>
            <a:off x="3779912" y="4746287"/>
            <a:ext cx="1656184" cy="310921"/>
            <a:chOff x="258961" y="3202930"/>
            <a:chExt cx="1375599" cy="310921"/>
          </a:xfrm>
        </p:grpSpPr>
        <p:sp>
          <p:nvSpPr>
            <p:cNvPr id="28" name="Rectangle 27"/>
            <p:cNvSpPr/>
            <p:nvPr/>
          </p:nvSpPr>
          <p:spPr bwMode="auto">
            <a:xfrm>
              <a:off x="258961" y="3202930"/>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29" name="TextBox 28"/>
            <p:cNvSpPr txBox="1"/>
            <p:nvPr/>
          </p:nvSpPr>
          <p:spPr>
            <a:xfrm>
              <a:off x="303882" y="3206074"/>
              <a:ext cx="1315790" cy="307777"/>
            </a:xfrm>
            <a:prstGeom prst="rect">
              <a:avLst/>
            </a:prstGeom>
            <a:noFill/>
          </p:spPr>
          <p:txBody>
            <a:bodyPr wrap="square" rtlCol="0">
              <a:spAutoFit/>
            </a:bodyPr>
            <a:lstStyle/>
            <a:p>
              <a:r>
                <a:rPr lang="en-AU" sz="1400" dirty="0" smtClean="0"/>
                <a:t>Education</a:t>
              </a:r>
              <a:endParaRPr lang="en-AU" sz="1400" dirty="0"/>
            </a:p>
          </p:txBody>
        </p:sp>
      </p:grpSp>
      <p:grpSp>
        <p:nvGrpSpPr>
          <p:cNvPr id="30" name="Group 29"/>
          <p:cNvGrpSpPr/>
          <p:nvPr/>
        </p:nvGrpSpPr>
        <p:grpSpPr>
          <a:xfrm>
            <a:off x="5508104" y="4731990"/>
            <a:ext cx="1656184" cy="310921"/>
            <a:chOff x="258961" y="3202930"/>
            <a:chExt cx="1375599" cy="310921"/>
          </a:xfrm>
        </p:grpSpPr>
        <p:sp>
          <p:nvSpPr>
            <p:cNvPr id="31" name="Rectangle 30"/>
            <p:cNvSpPr/>
            <p:nvPr/>
          </p:nvSpPr>
          <p:spPr bwMode="auto">
            <a:xfrm>
              <a:off x="258961" y="3202930"/>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32" name="TextBox 31"/>
            <p:cNvSpPr txBox="1"/>
            <p:nvPr/>
          </p:nvSpPr>
          <p:spPr>
            <a:xfrm>
              <a:off x="303882" y="3206074"/>
              <a:ext cx="1315790" cy="307777"/>
            </a:xfrm>
            <a:prstGeom prst="rect">
              <a:avLst/>
            </a:prstGeom>
            <a:noFill/>
          </p:spPr>
          <p:txBody>
            <a:bodyPr wrap="square" rtlCol="0">
              <a:spAutoFit/>
            </a:bodyPr>
            <a:lstStyle/>
            <a:p>
              <a:r>
                <a:rPr lang="en-AU" sz="1400" dirty="0" smtClean="0"/>
                <a:t>Permitting</a:t>
              </a:r>
              <a:endParaRPr lang="en-AU" sz="1400" dirty="0"/>
            </a:p>
          </p:txBody>
        </p:sp>
      </p:grpSp>
      <p:grpSp>
        <p:nvGrpSpPr>
          <p:cNvPr id="33" name="Group 32"/>
          <p:cNvGrpSpPr/>
          <p:nvPr/>
        </p:nvGrpSpPr>
        <p:grpSpPr>
          <a:xfrm>
            <a:off x="7164288" y="4735134"/>
            <a:ext cx="1872207" cy="310921"/>
            <a:chOff x="215707" y="3202930"/>
            <a:chExt cx="1555024" cy="310921"/>
          </a:xfrm>
        </p:grpSpPr>
        <p:sp>
          <p:nvSpPr>
            <p:cNvPr id="34" name="Rectangle 33"/>
            <p:cNvSpPr/>
            <p:nvPr/>
          </p:nvSpPr>
          <p:spPr bwMode="auto">
            <a:xfrm>
              <a:off x="258961" y="3202930"/>
              <a:ext cx="1375599" cy="209538"/>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35" name="TextBox 34"/>
            <p:cNvSpPr txBox="1"/>
            <p:nvPr/>
          </p:nvSpPr>
          <p:spPr>
            <a:xfrm>
              <a:off x="215707" y="3206074"/>
              <a:ext cx="1555024" cy="307777"/>
            </a:xfrm>
            <a:prstGeom prst="rect">
              <a:avLst/>
            </a:prstGeom>
            <a:noFill/>
          </p:spPr>
          <p:txBody>
            <a:bodyPr wrap="square" rtlCol="0">
              <a:spAutoFit/>
            </a:bodyPr>
            <a:lstStyle/>
            <a:p>
              <a:r>
                <a:rPr lang="en-AU" sz="1400" dirty="0" smtClean="0"/>
                <a:t>Technical Resources</a:t>
              </a:r>
              <a:endParaRPr lang="en-AU" sz="1400" dirty="0"/>
            </a:p>
          </p:txBody>
        </p:sp>
      </p:grpSp>
    </p:spTree>
    <p:extLst>
      <p:ext uri="{BB962C8B-B14F-4D97-AF65-F5344CB8AC3E}">
        <p14:creationId xmlns:p14="http://schemas.microsoft.com/office/powerpoint/2010/main" val="1828876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D856B5-38BC-4B65-ADDA-BF30D7973968}"/>
              </a:ext>
            </a:extLst>
          </p:cNvPr>
          <p:cNvSpPr>
            <a:spLocks noGrp="1"/>
          </p:cNvSpPr>
          <p:nvPr>
            <p:ph type="title"/>
          </p:nvPr>
        </p:nvSpPr>
        <p:spPr/>
        <p:txBody>
          <a:bodyPr/>
          <a:lstStyle/>
          <a:p>
            <a:r>
              <a:rPr lang="en-AU" dirty="0"/>
              <a:t>Initiatives</a:t>
            </a:r>
          </a:p>
        </p:txBody>
      </p:sp>
      <p:pic>
        <p:nvPicPr>
          <p:cNvPr id="5" name="Picture 4">
            <a:extLst>
              <a:ext uri="{FF2B5EF4-FFF2-40B4-BE49-F238E27FC236}">
                <a16:creationId xmlns:a16="http://schemas.microsoft.com/office/drawing/2014/main" xmlns="" id="{819B1051-2969-4FF1-8FF3-606A5A6E4BD0}"/>
              </a:ext>
            </a:extLst>
          </p:cNvPr>
          <p:cNvPicPr>
            <a:picLocks noChangeAspect="1"/>
          </p:cNvPicPr>
          <p:nvPr/>
        </p:nvPicPr>
        <p:blipFill rotWithShape="1">
          <a:blip r:embed="rId3"/>
          <a:srcRect l="43229" t="21899" r="28021" b="7267"/>
          <a:stretch/>
        </p:blipFill>
        <p:spPr>
          <a:xfrm>
            <a:off x="10792338" y="-3655099"/>
            <a:ext cx="3833132" cy="507612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bwMode="auto">
          <a:xfrm>
            <a:off x="-6517232" y="-1460698"/>
            <a:ext cx="3412671" cy="2234974"/>
          </a:xfrm>
          <a:prstGeom prst="rect">
            <a:avLst/>
          </a:prstGeom>
          <a:noFill/>
          <a:ln>
            <a:solidFill>
              <a:srgbClr val="003300"/>
            </a:solidFill>
          </a:ln>
          <a:extLst/>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bwMode="auto">
          <a:xfrm>
            <a:off x="2913152" y="1100609"/>
            <a:ext cx="6193120" cy="3631381"/>
          </a:xfrm>
          <a:prstGeom prst="rect">
            <a:avLst/>
          </a:prstGeom>
          <a:noFill/>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408" y="1532657"/>
            <a:ext cx="2315637" cy="3127325"/>
          </a:xfrm>
          <a:prstGeom prst="rect">
            <a:avLst/>
          </a:prstGeom>
          <a:ln>
            <a:solidFill>
              <a:schemeClr val="tx1">
                <a:lumMod val="60000"/>
                <a:lumOff val="40000"/>
              </a:schemeClr>
            </a:solidFill>
          </a:ln>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75596"/>
          <a:stretch/>
        </p:blipFill>
        <p:spPr bwMode="auto">
          <a:xfrm>
            <a:off x="15280" y="1"/>
            <a:ext cx="9144000"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xmlns="" id="{BBD856B5-38BC-4B65-ADDA-BF30D7973968}"/>
              </a:ext>
            </a:extLst>
          </p:cNvPr>
          <p:cNvSpPr txBox="1">
            <a:spLocks/>
          </p:cNvSpPr>
          <p:nvPr/>
        </p:nvSpPr>
        <p:spPr bwMode="auto">
          <a:xfrm>
            <a:off x="2339752" y="195486"/>
            <a:ext cx="5760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sz="2000" kern="0" smtClean="0">
                <a:solidFill>
                  <a:srgbClr val="0980C9"/>
                </a:solidFill>
                <a:latin typeface="+mn-lt"/>
              </a:rPr>
              <a:t>Initiatives</a:t>
            </a:r>
            <a:endParaRPr lang="en-AU" sz="2000" kern="0" dirty="0">
              <a:solidFill>
                <a:srgbClr val="0980C9"/>
              </a:solidFill>
              <a:latin typeface="+mn-lt"/>
            </a:endParaRPr>
          </a:p>
        </p:txBody>
      </p:sp>
      <p:sp>
        <p:nvSpPr>
          <p:cNvPr id="3" name="Content Placeholder 2">
            <a:extLst>
              <a:ext uri="{FF2B5EF4-FFF2-40B4-BE49-F238E27FC236}">
                <a16:creationId xmlns:a16="http://schemas.microsoft.com/office/drawing/2014/main" xmlns="" id="{7400ECCF-1A91-4598-B477-8CA3CCF2D4B0}"/>
              </a:ext>
            </a:extLst>
          </p:cNvPr>
          <p:cNvSpPr>
            <a:spLocks noGrp="1"/>
          </p:cNvSpPr>
          <p:nvPr>
            <p:ph idx="1"/>
          </p:nvPr>
        </p:nvSpPr>
        <p:spPr>
          <a:xfrm>
            <a:off x="329408" y="627534"/>
            <a:ext cx="8707088" cy="3416960"/>
          </a:xfrm>
        </p:spPr>
        <p:txBody>
          <a:bodyPr>
            <a:normAutofit/>
          </a:bodyPr>
          <a:lstStyle/>
          <a:p>
            <a:r>
              <a:rPr lang="en-US" b="1" dirty="0"/>
              <a:t>Guideline: </a:t>
            </a:r>
            <a:r>
              <a:rPr lang="en-US" sz="1500" dirty="0"/>
              <a:t>National Multibeam guideline for experts and </a:t>
            </a:r>
            <a:r>
              <a:rPr lang="en-US" sz="1500" dirty="0" smtClean="0"/>
              <a:t>non-experts. Towards “</a:t>
            </a:r>
            <a:r>
              <a:rPr lang="en-AU" sz="1600" kern="1200" dirty="0">
                <a:solidFill>
                  <a:schemeClr val="tx1"/>
                </a:solidFill>
                <a:latin typeface="Arial" charset="0"/>
              </a:rPr>
              <a:t>Collect once, use many times</a:t>
            </a:r>
          </a:p>
          <a:p>
            <a:endParaRPr lang="en-US" sz="1500" dirty="0"/>
          </a:p>
          <a:p>
            <a:endParaRPr lang="en-US" dirty="0"/>
          </a:p>
          <a:p>
            <a:endParaRPr lang="en-AU" dirty="0"/>
          </a:p>
        </p:txBody>
      </p:sp>
    </p:spTree>
    <p:extLst>
      <p:ext uri="{BB962C8B-B14F-4D97-AF65-F5344CB8AC3E}">
        <p14:creationId xmlns:p14="http://schemas.microsoft.com/office/powerpoint/2010/main" val="36801478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008" y="1059582"/>
            <a:ext cx="4788024" cy="3600400"/>
          </a:xfrm>
        </p:spPr>
        <p:txBody>
          <a:bodyPr/>
          <a:lstStyle/>
          <a:p>
            <a:r>
              <a:rPr lang="en-AU" sz="2000" b="1" dirty="0" smtClean="0"/>
              <a:t>Collating coverage for all MBES data</a:t>
            </a:r>
          </a:p>
          <a:p>
            <a:r>
              <a:rPr lang="en-AU" dirty="0" smtClean="0"/>
              <a:t>Developing a Gov. priority map</a:t>
            </a:r>
          </a:p>
          <a:p>
            <a:r>
              <a:rPr lang="en-AU" dirty="0"/>
              <a:t>Upcoming Survey Register</a:t>
            </a:r>
            <a:r>
              <a:rPr lang="en-AU" dirty="0" smtClean="0"/>
              <a:t>:</a:t>
            </a:r>
          </a:p>
          <a:p>
            <a:pPr marL="285750" indent="-285750">
              <a:buFont typeface="Arial" panose="020B0604020202020204" pitchFamily="34" charset="0"/>
              <a:buChar char="•"/>
            </a:pPr>
            <a:r>
              <a:rPr lang="en-AU" sz="1600" dirty="0" smtClean="0"/>
              <a:t>Improve </a:t>
            </a:r>
            <a:r>
              <a:rPr lang="en-AU" sz="1600" dirty="0"/>
              <a:t>communication, collaboration, and better use of national resources</a:t>
            </a:r>
          </a:p>
          <a:p>
            <a:r>
              <a:rPr lang="en-AU" dirty="0" smtClean="0"/>
              <a:t>Data discoverability plans:</a:t>
            </a:r>
          </a:p>
          <a:p>
            <a:pPr marL="285750" indent="-285750">
              <a:buFont typeface="Arial" panose="020B0604020202020204" pitchFamily="34" charset="0"/>
              <a:buChar char="•"/>
            </a:pPr>
            <a:r>
              <a:rPr lang="en-AU" sz="1600" dirty="0" smtClean="0"/>
              <a:t>Developing a cross-entities cloud-shared and distributed storage file </a:t>
            </a:r>
            <a:r>
              <a:rPr lang="en-AU" sz="1600" dirty="0"/>
              <a:t>management platform </a:t>
            </a:r>
            <a:endParaRPr lang="en-AU" sz="1600" dirty="0" smtClean="0"/>
          </a:p>
          <a:p>
            <a:pPr marL="285750" indent="-285750">
              <a:buFont typeface="Arial" panose="020B0604020202020204" pitchFamily="34" charset="0"/>
              <a:buChar char="•"/>
            </a:pPr>
            <a:r>
              <a:rPr lang="en-AU" sz="1600" dirty="0" smtClean="0"/>
              <a:t>Accessibility from end-user through point cloud delivery system.</a:t>
            </a:r>
          </a:p>
        </p:txBody>
      </p:sp>
      <p:grpSp>
        <p:nvGrpSpPr>
          <p:cNvPr id="8" name="Group 7"/>
          <p:cNvGrpSpPr/>
          <p:nvPr/>
        </p:nvGrpSpPr>
        <p:grpSpPr>
          <a:xfrm>
            <a:off x="4599051" y="195486"/>
            <a:ext cx="4653469" cy="4421088"/>
            <a:chOff x="4596121" y="-668610"/>
            <a:chExt cx="4728407" cy="4493096"/>
          </a:xfrm>
        </p:grpSpPr>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6716" t="23962" b="33015"/>
            <a:stretch/>
          </p:blipFill>
          <p:spPr bwMode="auto">
            <a:xfrm>
              <a:off x="4671059" y="1275606"/>
              <a:ext cx="2318513"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174" t="66509" r="64834" b="192"/>
            <a:stretch/>
          </p:blipFill>
          <p:spPr bwMode="auto">
            <a:xfrm>
              <a:off x="6956697" y="1823070"/>
              <a:ext cx="2367831" cy="19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3962" r="32808" b="33015"/>
            <a:stretch/>
          </p:blipFill>
          <p:spPr bwMode="auto">
            <a:xfrm>
              <a:off x="4596121" y="-668610"/>
              <a:ext cx="4680540" cy="25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74579" b="75596"/>
          <a:stretch/>
        </p:blipFill>
        <p:spPr bwMode="auto">
          <a:xfrm>
            <a:off x="15280" y="1"/>
            <a:ext cx="2324472" cy="804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
            <a:extLst>
              <a:ext uri="{FF2B5EF4-FFF2-40B4-BE49-F238E27FC236}">
                <a16:creationId xmlns:a16="http://schemas.microsoft.com/office/drawing/2014/main" xmlns="" id="{BBD856B5-38BC-4B65-ADDA-BF30D7973968}"/>
              </a:ext>
            </a:extLst>
          </p:cNvPr>
          <p:cNvSpPr txBox="1">
            <a:spLocks/>
          </p:cNvSpPr>
          <p:nvPr/>
        </p:nvSpPr>
        <p:spPr bwMode="auto">
          <a:xfrm>
            <a:off x="2339752" y="195486"/>
            <a:ext cx="57606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sz="2000" kern="0" dirty="0" smtClean="0">
                <a:solidFill>
                  <a:srgbClr val="0980C9"/>
                </a:solidFill>
                <a:latin typeface="+mn-lt"/>
              </a:rPr>
              <a:t>Initiatives</a:t>
            </a:r>
            <a:endParaRPr lang="en-AU" sz="2000" kern="0" dirty="0">
              <a:solidFill>
                <a:srgbClr val="0980C9"/>
              </a:solidFill>
              <a:latin typeface="+mn-lt"/>
            </a:endParaRPr>
          </a:p>
        </p:txBody>
      </p:sp>
      <p:sp>
        <p:nvSpPr>
          <p:cNvPr id="2" name="Rectangle 1"/>
          <p:cNvSpPr/>
          <p:nvPr/>
        </p:nvSpPr>
        <p:spPr bwMode="auto">
          <a:xfrm>
            <a:off x="4672801" y="699542"/>
            <a:ext cx="2281768" cy="2003975"/>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885444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12" y="194444"/>
            <a:ext cx="8229600" cy="461665"/>
          </a:xfrm>
        </p:spPr>
        <p:txBody>
          <a:bodyPr/>
          <a:lstStyle/>
          <a:p>
            <a:r>
              <a:rPr lang="en-AU" dirty="0" smtClean="0"/>
              <a:t>Coverage</a:t>
            </a:r>
            <a:endParaRPr lang="en-AU" dirty="0"/>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689557"/>
            <a:ext cx="9036027" cy="404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5220072" y="3723878"/>
            <a:ext cx="576064" cy="288032"/>
          </a:xfrm>
          <a:prstGeom prst="rect">
            <a:avLst/>
          </a:prstGeom>
          <a:noFill/>
          <a:ln w="28575" cap="flat" cmpd="sng" algn="ctr">
            <a:solidFill>
              <a:srgbClr val="C0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7540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endParaRPr lang="en-AU" dirty="0"/>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642396"/>
            <a:ext cx="9197981" cy="408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403212" y="194444"/>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a:lstStyle>
          <a:p>
            <a:pPr eaLnBrk="1" hangingPunct="1"/>
            <a:r>
              <a:rPr lang="en-AU" kern="0" smtClean="0"/>
              <a:t>Coverage</a:t>
            </a:r>
            <a:endParaRPr lang="en-AU" kern="0" dirty="0"/>
          </a:p>
        </p:txBody>
      </p:sp>
    </p:spTree>
    <p:extLst>
      <p:ext uri="{BB962C8B-B14F-4D97-AF65-F5344CB8AC3E}">
        <p14:creationId xmlns:p14="http://schemas.microsoft.com/office/powerpoint/2010/main" val="3029637606"/>
      </p:ext>
    </p:extLst>
  </p:cSld>
  <p:clrMapOvr>
    <a:masterClrMapping/>
  </p:clrMapOvr>
  <p:timing>
    <p:tnLst>
      <p:par>
        <p:cTn id="1" dur="indefinite" restart="never" nodeType="tmRoot"/>
      </p:par>
    </p:tnLst>
  </p:timing>
</p:sld>
</file>

<file path=ppt/theme/theme1.xml><?xml version="1.0" encoding="utf-8"?>
<a:theme xmlns:a="http://schemas.openxmlformats.org/drawingml/2006/main" name="GA White Widescreen 16x9">
  <a:themeElements>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Conclusion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Conclusion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Conclusion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Conclusion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Conclusion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Conclusion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Conclusion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Conclusion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Conclusion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Conclusion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Conclusion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Conclusion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GA White Widescreen 16x9" id="{36C018EC-58BC-9842-85C6-4F95260A005E}" vid="{3C7843D9-C5F1-FE42-B617-D7F3F29089D7}"/>
    </a:ext>
  </a:extLst>
</a:theme>
</file>

<file path=ppt/theme/theme2.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GA White Widescreen 16x9" id="{36C018EC-58BC-9842-85C6-4F95260A005E}" vid="{A0350F47-2C41-BA4F-B356-CB7681E17C4D}"/>
    </a:ext>
  </a:extLst>
</a:theme>
</file>

<file path=ppt/theme/theme3.xml><?xml version="1.0" encoding="utf-8"?>
<a:theme xmlns:a="http://schemas.openxmlformats.org/drawingml/2006/main" name="GA Internal Title Slide">
  <a:themeElements>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Internal 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Internal 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Internal 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Internal 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Internal 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Internal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Internal 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Internal 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Internal 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Internal 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Internal 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Internal 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GA White Widescreen 16x9" id="{36C018EC-58BC-9842-85C6-4F95260A005E}" vid="{D092405F-8C75-D144-97FD-1612E9661D79}"/>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 White Widescreen 16x9</Template>
  <TotalTime>6863</TotalTime>
  <Words>2317</Words>
  <Application>Microsoft Office PowerPoint</Application>
  <PresentationFormat>On-screen Show (16:9)</PresentationFormat>
  <Paragraphs>360</Paragraphs>
  <Slides>45</Slides>
  <Notes>8</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GA White Widescreen 16x9</vt:lpstr>
      <vt:lpstr>GA Blue Pages</vt:lpstr>
      <vt:lpstr>GA Internal Title Slide</vt:lpstr>
      <vt:lpstr>AusSeabed Workshop 4 – AMSA </vt:lpstr>
      <vt:lpstr>Workshop agenda:  </vt:lpstr>
      <vt:lpstr>PowerPoint Presentation</vt:lpstr>
      <vt:lpstr>- Outcomes</vt:lpstr>
      <vt:lpstr>Initiatives</vt:lpstr>
      <vt:lpstr>Initiatives</vt:lpstr>
      <vt:lpstr>PowerPoint Presentation</vt:lpstr>
      <vt:lpstr>Coverage</vt:lpstr>
      <vt:lpstr>PowerPoint Presentation</vt:lpstr>
      <vt:lpstr>PowerPoint Presentation</vt:lpstr>
      <vt:lpstr>National Priority</vt:lpstr>
      <vt:lpstr>PowerPoint Presentation</vt:lpstr>
      <vt:lpstr>Upcoming surveys</vt:lpstr>
      <vt:lpstr>PowerPoint Presentation</vt:lpstr>
      <vt:lpstr>Data query and Download (eg. Based on engine developed for MH370 data)</vt:lpstr>
      <vt:lpstr>Data clip and ship</vt:lpstr>
      <vt:lpstr>Comments</vt:lpstr>
      <vt:lpstr>Workshop agenda:  </vt:lpstr>
      <vt:lpstr>1. QA4MBES</vt:lpstr>
      <vt:lpstr>Workshop agenda:  </vt:lpstr>
      <vt:lpstr>2a. Data Discovery and accessibility</vt:lpstr>
      <vt:lpstr>Proposed data infrastructure model</vt:lpstr>
      <vt:lpstr>Ideas behind the proposed model</vt:lpstr>
      <vt:lpstr>ELEVATION.FSDF.ORG.AU</vt:lpstr>
      <vt:lpstr>The Shop, The Warehouse and The Factory </vt:lpstr>
      <vt:lpstr>The ELVIS Infrastructure</vt:lpstr>
      <vt:lpstr>Elevation Collaboration Benefits</vt:lpstr>
      <vt:lpstr>ELVIS Costs</vt:lpstr>
      <vt:lpstr>PowerPoint Presentation</vt:lpstr>
      <vt:lpstr>PowerPoint Presentation</vt:lpstr>
      <vt:lpstr>Point Cloud - Bathymetry processing with Spark (MH370 Phase 1) – Contracted SAGES (Polish company)</vt:lpstr>
      <vt:lpstr>Discussion points in groups (15 min + 15 min debrief) </vt:lpstr>
      <vt:lpstr>2b. Existing coverage compilation (10 min group discussion)</vt:lpstr>
      <vt:lpstr>Discussion points</vt:lpstr>
      <vt:lpstr>Workshop agenda:  </vt:lpstr>
      <vt:lpstr>3. AusSeabed governance</vt:lpstr>
      <vt:lpstr>AusSeabed Steering Committee Example Tasks</vt:lpstr>
      <vt:lpstr>Building Blocks</vt:lpstr>
      <vt:lpstr>Discussion points</vt:lpstr>
      <vt:lpstr>Workshop agenda:  </vt:lpstr>
      <vt:lpstr>4. AusSeabed and Seabed 2030</vt:lpstr>
      <vt:lpstr>Discussion points</vt:lpstr>
      <vt:lpstr>Future focused activities for AusSeabed </vt:lpstr>
      <vt:lpstr>Post-workshop </vt:lpstr>
      <vt:lpstr>Want to be part of the effort?</vt:lpstr>
    </vt:vector>
  </TitlesOfParts>
  <Company>Geoscience Australia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Geomorphic mapping of Perth submarine canyon, southwest Australia: Insights into canyon evolutionary processes and relevance for management</dc:title>
  <dc:creator>SNichol</dc:creator>
  <cp:lastModifiedBy>Kim PIcard</cp:lastModifiedBy>
  <cp:revision>345</cp:revision>
  <dcterms:created xsi:type="dcterms:W3CDTF">2018-04-25T23:05:54Z</dcterms:created>
  <dcterms:modified xsi:type="dcterms:W3CDTF">2018-07-17T03:31:26Z</dcterms:modified>
</cp:coreProperties>
</file>